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2"/>
  </p:notesMasterIdLst>
  <p:handoutMasterIdLst>
    <p:handoutMasterId r:id="rId33"/>
  </p:handoutMasterIdLst>
  <p:sldIdLst>
    <p:sldId id="256" r:id="rId2"/>
    <p:sldId id="266" r:id="rId3"/>
    <p:sldId id="259" r:id="rId4"/>
    <p:sldId id="257" r:id="rId5"/>
    <p:sldId id="260" r:id="rId6"/>
    <p:sldId id="261" r:id="rId7"/>
    <p:sldId id="263" r:id="rId8"/>
    <p:sldId id="262" r:id="rId9"/>
    <p:sldId id="264" r:id="rId10"/>
    <p:sldId id="278" r:id="rId11"/>
    <p:sldId id="293" r:id="rId12"/>
    <p:sldId id="296" r:id="rId13"/>
    <p:sldId id="295" r:id="rId14"/>
    <p:sldId id="292" r:id="rId15"/>
    <p:sldId id="269" r:id="rId16"/>
    <p:sldId id="280" r:id="rId17"/>
    <p:sldId id="279" r:id="rId18"/>
    <p:sldId id="287" r:id="rId19"/>
    <p:sldId id="288" r:id="rId20"/>
    <p:sldId id="268" r:id="rId21"/>
    <p:sldId id="283" r:id="rId22"/>
    <p:sldId id="270" r:id="rId23"/>
    <p:sldId id="271" r:id="rId24"/>
    <p:sldId id="272" r:id="rId25"/>
    <p:sldId id="290" r:id="rId26"/>
    <p:sldId id="291" r:id="rId27"/>
    <p:sldId id="285" r:id="rId28"/>
    <p:sldId id="289" r:id="rId29"/>
    <p:sldId id="277" r:id="rId30"/>
    <p:sldId id="28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uel" id="{D15BCEA5-DB10-4CBA-8239-E6E0A07A552D}">
          <p14:sldIdLst>
            <p14:sldId id="256"/>
            <p14:sldId id="266"/>
            <p14:sldId id="259"/>
            <p14:sldId id="257"/>
            <p14:sldId id="260"/>
            <p14:sldId id="261"/>
          </p14:sldIdLst>
        </p14:section>
        <p14:section name="Ryan" id="{CCA3C587-BB8A-DB46-BA44-AFB9C606FF73}">
          <p14:sldIdLst>
            <p14:sldId id="263"/>
            <p14:sldId id="262"/>
            <p14:sldId id="264"/>
            <p14:sldId id="278"/>
            <p14:sldId id="293"/>
            <p14:sldId id="296"/>
            <p14:sldId id="295"/>
          </p14:sldIdLst>
        </p14:section>
        <p14:section name="Walter" id="{463948D4-47D6-D249-BF57-D72AD9285DE0}">
          <p14:sldIdLst>
            <p14:sldId id="292"/>
            <p14:sldId id="269"/>
            <p14:sldId id="280"/>
            <p14:sldId id="279"/>
            <p14:sldId id="287"/>
            <p14:sldId id="288"/>
            <p14:sldId id="268"/>
            <p14:sldId id="283"/>
            <p14:sldId id="270"/>
            <p14:sldId id="271"/>
          </p14:sldIdLst>
        </p14:section>
        <p14:section name="Songyuan" id="{6865D4EC-3745-1643-96D3-558EB287FE2E}">
          <p14:sldIdLst>
            <p14:sldId id="272"/>
            <p14:sldId id="290"/>
            <p14:sldId id="291"/>
            <p14:sldId id="285"/>
            <p14:sldId id="289"/>
            <p14:sldId id="277"/>
            <p14:sldId id="281"/>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A"/>
    <a:srgbClr val="00003B"/>
    <a:srgbClr val="000080"/>
    <a:srgbClr val="FFCC00"/>
    <a:srgbClr val="FFFF66"/>
    <a:srgbClr val="99CCFF"/>
    <a:srgbClr val="66CCFF"/>
    <a:srgbClr val="66FFFF"/>
    <a:srgbClr val="FF8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8868" autoAdjust="0"/>
  </p:normalViewPr>
  <p:slideViewPr>
    <p:cSldViewPr snapToGrid="0" snapToObjects="1">
      <p:cViewPr varScale="1">
        <p:scale>
          <a:sx n="70" d="100"/>
          <a:sy n="70" d="100"/>
        </p:scale>
        <p:origin x="-22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0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r>
            <a:rPr lang="en-US" sz="4800" b="0" i="0" dirty="0" smtClean="0">
              <a:latin typeface="Museo 300 Regular"/>
              <a:cs typeface="Museo 300 Regular"/>
            </a:rPr>
            <a:t>Research</a:t>
          </a:r>
          <a:endParaRPr lang="en-US" sz="4800" b="0" i="0" dirty="0">
            <a:latin typeface="Museo 300 Regular"/>
            <a:cs typeface="Museo 300 Regular"/>
          </a:endParaRP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Regular"/>
              <a:cs typeface="Museo 300 Regular"/>
            </a:rPr>
            <a:t>Experiment</a:t>
          </a:r>
          <a:endParaRPr lang="en-US" sz="4800" b="0" i="0" dirty="0">
            <a:latin typeface="Museo 300 Regular"/>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Regular"/>
              <a:cs typeface="Museo 300 Regular"/>
            </a:rPr>
            <a:t>Production</a:t>
          </a:r>
          <a:endParaRPr lang="en-US" sz="4800" b="0" i="0" dirty="0">
            <a:latin typeface="Museo 300 Regular"/>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353636E6-84AF-8547-BB92-2412EBA9B558}" type="presOf" srcId="{7FE91CC1-D08F-4743-BD0F-39BB9908C881}" destId="{6A84DCD8-7FB3-CF40-A4F8-DA396AD8277F}" srcOrd="1" destOrd="0" presId="urn:microsoft.com/office/officeart/2005/8/layout/vProcess5"/>
    <dgm:cxn modelId="{9D4D972F-364D-534E-A487-86FFA12F7121}" srcId="{B44C7631-FBED-8347-BC92-CB748A3E6464}" destId="{7FE91CC1-D08F-4743-BD0F-39BB9908C881}" srcOrd="1" destOrd="0" parTransId="{267F3ABE-182B-E940-A51E-89F59EA01BD1}" sibTransId="{DF803F55-381F-E942-BF73-50FF6043FAB0}"/>
    <dgm:cxn modelId="{2F14BCCB-07FF-304C-BF86-C311203DECAD}" type="presOf" srcId="{7820D80B-0100-7144-93DE-8C65220C737A}" destId="{841189D1-AFFA-7B44-B99D-E25B6E216B73}" srcOrd="1" destOrd="0" presId="urn:microsoft.com/office/officeart/2005/8/layout/vProcess5"/>
    <dgm:cxn modelId="{4001D54E-C351-C145-9289-0A86D1D838C9}" type="presOf" srcId="{7820D80B-0100-7144-93DE-8C65220C737A}" destId="{74DC26C3-092D-8844-8C1B-97489C4FAC6B}" srcOrd="0" destOrd="0" presId="urn:microsoft.com/office/officeart/2005/8/layout/vProcess5"/>
    <dgm:cxn modelId="{8E21BDE1-A9DB-BC41-8D29-29C57FAD54E6}" type="presOf" srcId="{DF803F55-381F-E942-BF73-50FF6043FAB0}" destId="{1793CADA-BD84-EF4D-A97B-90471112AB28}" srcOrd="0" destOrd="0" presId="urn:microsoft.com/office/officeart/2005/8/layout/vProcess5"/>
    <dgm:cxn modelId="{B20A42C9-6126-9F4F-A46A-AF2D1F0C6ADC}" type="presOf" srcId="{B516035F-E364-8F4F-92B0-A27BA4D3BF6B}" destId="{D95A61E2-98A2-9741-A22B-982B0475DBB9}"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2B7F4BBC-6C2A-3145-97D9-9D7D6AEB8EF8}" type="presOf" srcId="{B44C7631-FBED-8347-BC92-CB748A3E6464}" destId="{A4ACE808-47DF-5745-9743-30DF2F632FBF}" srcOrd="0" destOrd="0" presId="urn:microsoft.com/office/officeart/2005/8/layout/vProcess5"/>
    <dgm:cxn modelId="{8DCA22A2-D15C-EB48-B415-D821E4404A29}" type="presOf" srcId="{B516035F-E364-8F4F-92B0-A27BA4D3BF6B}" destId="{9E0D6C9B-45E6-5549-A1E5-47FB27539A3D}" srcOrd="1" destOrd="0" presId="urn:microsoft.com/office/officeart/2005/8/layout/vProcess5"/>
    <dgm:cxn modelId="{8C4762A5-CCD8-B349-914E-67BAE22962C8}" type="presOf" srcId="{631C805C-BDB3-8344-8EC7-DA39D9A4CADA}" destId="{028DD15C-188F-6748-B3A9-58FAC3A8979B}" srcOrd="0" destOrd="0" presId="urn:microsoft.com/office/officeart/2005/8/layout/vProcess5"/>
    <dgm:cxn modelId="{5E4CFE2F-0547-A849-B016-87E0D74F08DB}" srcId="{B44C7631-FBED-8347-BC92-CB748A3E6464}" destId="{7820D80B-0100-7144-93DE-8C65220C737A}" srcOrd="2" destOrd="0" parTransId="{70DCE4ED-0980-EB46-AA3A-0FD0516F6837}" sibTransId="{1370E841-C18C-F74A-8E25-20F73E1C07EA}"/>
    <dgm:cxn modelId="{87334B23-F483-644E-BEDB-0CC59970EBF5}" type="presOf" srcId="{7FE91CC1-D08F-4743-BD0F-39BB9908C881}" destId="{E9A339B0-32CE-EB47-A0DA-DD0FD810B22E}" srcOrd="0" destOrd="0" presId="urn:microsoft.com/office/officeart/2005/8/layout/vProcess5"/>
    <dgm:cxn modelId="{1A6107E5-6DE9-6844-A75C-220DBCA232EE}" type="presParOf" srcId="{A4ACE808-47DF-5745-9743-30DF2F632FBF}" destId="{25B8F453-E628-3F4E-954E-7A3E815F2D25}" srcOrd="0" destOrd="0" presId="urn:microsoft.com/office/officeart/2005/8/layout/vProcess5"/>
    <dgm:cxn modelId="{ADF5344F-8F3C-134E-B491-65341C50A700}" type="presParOf" srcId="{A4ACE808-47DF-5745-9743-30DF2F632FBF}" destId="{D95A61E2-98A2-9741-A22B-982B0475DBB9}" srcOrd="1" destOrd="0" presId="urn:microsoft.com/office/officeart/2005/8/layout/vProcess5"/>
    <dgm:cxn modelId="{CADAC458-9BA6-8041-8B81-9EF6B10D1317}" type="presParOf" srcId="{A4ACE808-47DF-5745-9743-30DF2F632FBF}" destId="{E9A339B0-32CE-EB47-A0DA-DD0FD810B22E}" srcOrd="2" destOrd="0" presId="urn:microsoft.com/office/officeart/2005/8/layout/vProcess5"/>
    <dgm:cxn modelId="{430EEB20-74BA-1648-83D5-98FE18969122}" type="presParOf" srcId="{A4ACE808-47DF-5745-9743-30DF2F632FBF}" destId="{74DC26C3-092D-8844-8C1B-97489C4FAC6B}" srcOrd="3" destOrd="0" presId="urn:microsoft.com/office/officeart/2005/8/layout/vProcess5"/>
    <dgm:cxn modelId="{71CA8CAB-8353-A140-A51E-1E1BC355666E}" type="presParOf" srcId="{A4ACE808-47DF-5745-9743-30DF2F632FBF}" destId="{028DD15C-188F-6748-B3A9-58FAC3A8979B}" srcOrd="4" destOrd="0" presId="urn:microsoft.com/office/officeart/2005/8/layout/vProcess5"/>
    <dgm:cxn modelId="{F49BC054-26C4-EE46-AFF8-91662ADE87EB}" type="presParOf" srcId="{A4ACE808-47DF-5745-9743-30DF2F632FBF}" destId="{1793CADA-BD84-EF4D-A97B-90471112AB28}" srcOrd="5" destOrd="0" presId="urn:microsoft.com/office/officeart/2005/8/layout/vProcess5"/>
    <dgm:cxn modelId="{1AE81E2E-8AF3-8940-ABEC-1BB7DE009BCE}" type="presParOf" srcId="{A4ACE808-47DF-5745-9743-30DF2F632FBF}" destId="{9E0D6C9B-45E6-5549-A1E5-47FB27539A3D}" srcOrd="6" destOrd="0" presId="urn:microsoft.com/office/officeart/2005/8/layout/vProcess5"/>
    <dgm:cxn modelId="{0F22E0F8-0C86-3E44-8E59-6A0CF2319A72}" type="presParOf" srcId="{A4ACE808-47DF-5745-9743-30DF2F632FBF}" destId="{6A84DCD8-7FB3-CF40-A4F8-DA396AD8277F}" srcOrd="7" destOrd="0" presId="urn:microsoft.com/office/officeart/2005/8/layout/vProcess5"/>
    <dgm:cxn modelId="{09BB5888-D0B9-5245-926E-B3741E744166}"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Research</a:t>
          </a:r>
          <a:endParaRPr lang="en-US" sz="4800" b="0" i="0" kern="1200" dirty="0">
            <a:latin typeface="Museo 300 Regular"/>
            <a:cs typeface="Museo 300 Regular"/>
          </a:endParaRP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Experiment</a:t>
          </a:r>
          <a:endParaRPr lang="en-US" sz="4800" b="0" i="0" kern="1200" dirty="0">
            <a:latin typeface="Museo 300 Regular"/>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Production</a:t>
          </a:r>
          <a:endParaRPr lang="en-US" sz="4800" b="0" i="0" kern="1200" dirty="0">
            <a:latin typeface="Museo 300 Regular"/>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2677E0-A90B-BD4D-8187-4FF02182BF88}" type="datetimeFigureOut">
              <a:rPr lang="en-US" smtClean="0"/>
              <a:t>4/4/14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BD46B-AFDD-9142-B4B1-EE087300ECE2}" type="slidenum">
              <a:rPr lang="en-US" smtClean="0"/>
              <a:t>‹#›</a:t>
            </a:fld>
            <a:endParaRPr lang="en-US"/>
          </a:p>
        </p:txBody>
      </p:sp>
    </p:spTree>
    <p:extLst>
      <p:ext uri="{BB962C8B-B14F-4D97-AF65-F5344CB8AC3E}">
        <p14:creationId xmlns:p14="http://schemas.microsoft.com/office/powerpoint/2010/main" val="3323265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F0FA9-EB01-7A47-9B48-8CB31B66CA5C}" type="datetimeFigureOut">
              <a:rPr lang="en-US" smtClean="0"/>
              <a:t>4/4/14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52F15-ABD0-724C-9299-97DB87BA048F}" type="slidenum">
              <a:rPr lang="en-US" smtClean="0"/>
              <a:t>‹#›</a:t>
            </a:fld>
            <a:endParaRPr lang="en-US"/>
          </a:p>
        </p:txBody>
      </p:sp>
    </p:spTree>
    <p:extLst>
      <p:ext uri="{BB962C8B-B14F-4D97-AF65-F5344CB8AC3E}">
        <p14:creationId xmlns:p14="http://schemas.microsoft.com/office/powerpoint/2010/main" val="3817496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a:t>
            </a:r>
            <a:r>
              <a:rPr lang="en-US" sz="1400" b="1" dirty="0" smtClean="0"/>
              <a:t>REQUIRES</a:t>
            </a:r>
            <a:r>
              <a:rPr lang="en-US" sz="1400" b="1" baseline="0" dirty="0" smtClean="0"/>
              <a:t> SANSATION AND MUSEO FONT ]</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Good mornin</a:t>
            </a:r>
            <a:r>
              <a:rPr lang="en-US" b="0" baseline="0" dirty="0" smtClean="0"/>
              <a:t>g judges and fellow students. I am Samuel, this is …</a:t>
            </a:r>
          </a:p>
          <a:p>
            <a:r>
              <a:rPr lang="en-US" b="0" baseline="0" dirty="0" smtClean="0"/>
              <a:t>And today I am very pleased to present to you our Cat 10 project… I-Focus. </a:t>
            </a:r>
            <a:endParaRPr lang="en-US" b="0" dirty="0"/>
          </a:p>
        </p:txBody>
      </p:sp>
      <p:sp>
        <p:nvSpPr>
          <p:cNvPr id="4" name="Slide Number Placeholder 3"/>
          <p:cNvSpPr>
            <a:spLocks noGrp="1"/>
          </p:cNvSpPr>
          <p:nvPr>
            <p:ph type="sldNum" sz="quarter" idx="10"/>
          </p:nvPr>
        </p:nvSpPr>
        <p:spPr/>
        <p:txBody>
          <a:bodyPr/>
          <a:lstStyle/>
          <a:p>
            <a:fld id="{FC252F15-ABD0-724C-9299-97DB87BA048F}" type="slidenum">
              <a:rPr lang="en-US" smtClean="0"/>
              <a:t>1</a:t>
            </a:fld>
            <a:endParaRPr lang="en-US"/>
          </a:p>
        </p:txBody>
      </p:sp>
    </p:spTree>
    <p:extLst>
      <p:ext uri="{BB962C8B-B14F-4D97-AF65-F5344CB8AC3E}">
        <p14:creationId xmlns:p14="http://schemas.microsoft.com/office/powerpoint/2010/main" val="29986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off le slides:</a:t>
            </a:r>
          </a:p>
          <a:p>
            <a:pPr marL="171450" indent="-171450" algn="l">
              <a:buFont typeface="Arial"/>
              <a:buChar char="•"/>
            </a:pPr>
            <a:r>
              <a:rPr lang="en-US" dirty="0" smtClean="0"/>
              <a:t>HTML</a:t>
            </a:r>
          </a:p>
          <a:p>
            <a:pPr marL="171450" indent="-171450" algn="l">
              <a:buFont typeface="Arial"/>
              <a:buChar char="•"/>
            </a:pPr>
            <a:r>
              <a:rPr lang="en-US" dirty="0" smtClean="0"/>
              <a:t>CSS</a:t>
            </a:r>
            <a:endParaRPr lang="en-US" baseline="0" dirty="0" smtClean="0"/>
          </a:p>
          <a:p>
            <a:pPr marL="171450" indent="-171450" algn="l">
              <a:buFont typeface="Arial"/>
              <a:buChar char="•"/>
            </a:pPr>
            <a:r>
              <a:rPr lang="en-US" baseline="0" dirty="0" smtClean="0"/>
              <a:t>JavaScript</a:t>
            </a:r>
          </a:p>
          <a:p>
            <a:pPr marL="171450" indent="-171450" algn="l">
              <a:buFont typeface="Arial"/>
              <a:buChar char="•"/>
            </a:pPr>
            <a:r>
              <a:rPr lang="en-US" baseline="0" dirty="0" smtClean="0"/>
              <a:t>Flash</a:t>
            </a:r>
          </a:p>
          <a:p>
            <a:pPr marL="171450" indent="-171450" algn="l">
              <a:buFont typeface="Arial"/>
              <a:buChar char="•"/>
            </a:pPr>
            <a:r>
              <a:rPr lang="en-US" baseline="0" dirty="0" smtClean="0"/>
              <a:t>C#</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10</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final</a:t>
            </a:r>
            <a:r>
              <a:rPr lang="en-US" baseline="0" dirty="0" smtClean="0"/>
              <a:t> products will demonstrate the efficiency of eye tracking on applications, websites, and simple games.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11</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develop an application so that users can use eye-tracking and our set of gestures on their computers. Eye movements will allow the user to navigate around the screen, just like a cursor, while clicks will be kinesthetic, performed through physical buttons. For the physically disabled, other options for clicks will be made available. </a:t>
            </a:r>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SG" sz="1200" b="0" i="0" u="none" strike="noStrike" kern="1200" dirty="0" smtClean="0">
                <a:solidFill>
                  <a:schemeClr val="tx1"/>
                </a:solidFill>
                <a:effectLst/>
                <a:latin typeface="+mn-lt"/>
                <a:ea typeface="+mn-ea"/>
                <a:cs typeface="+mn-cs"/>
              </a:rPr>
              <a:t>Our interface will be in the form of a website that uses as little clicks as possible and requires the coordination of eye and head gestures to control. In the website, we will feature functions such as those you see on the screen.</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13</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effectLst/>
                <a:latin typeface="+mn-lt"/>
                <a:ea typeface="+mn-ea"/>
                <a:cs typeface="+mn-cs"/>
              </a:rPr>
              <a:t>The website we are creating will host our self-made games to best exhibit the advantages of our multimodal approach. On the right is an example of a game that helps users to type without lifting their hands from the screen.</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14</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15</a:t>
            </a:fld>
            <a:endParaRPr lang="en-US"/>
          </a:p>
        </p:txBody>
      </p:sp>
    </p:spTree>
    <p:extLst>
      <p:ext uri="{BB962C8B-B14F-4D97-AF65-F5344CB8AC3E}">
        <p14:creationId xmlns:p14="http://schemas.microsoft.com/office/powerpoint/2010/main" val="300063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The most common forms of human computer interaction is with the mouse and keyboard, or with touchscreen and hand gestures. These are single modes of kinesthetic input that offer a one-size-fits-all approach.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20</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Our project aims for a more efficient and intuitive multimodal input on a case-by-case basis, and we are the first to be exploring this line of research.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21</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[shorten]</a:t>
            </a:r>
          </a:p>
          <a:p>
            <a:r>
              <a:rPr lang="en-US" baseline="0" dirty="0" smtClean="0"/>
              <a:t>We will first explore current technology, to prevent re-inventing the wheel.</a:t>
            </a:r>
          </a:p>
          <a:p>
            <a:r>
              <a:rPr lang="en-US" dirty="0" smtClean="0"/>
              <a:t>With a vast</a:t>
            </a:r>
            <a:r>
              <a:rPr lang="en-US" baseline="0" dirty="0" smtClean="0"/>
              <a:t> knowledge of the possible permutations and limitations, we can then experiment with variations.</a:t>
            </a:r>
          </a:p>
          <a:p>
            <a:r>
              <a:rPr lang="en-US" dirty="0" smtClean="0"/>
              <a:t>After</a:t>
            </a:r>
            <a:r>
              <a:rPr lang="en-US" baseline="0" dirty="0" smtClean="0"/>
              <a:t> discovering the optimal interface control, we will then move on to designing the final application.</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23</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cooperating</a:t>
            </a:r>
            <a:r>
              <a:rPr lang="en-US" baseline="0" dirty="0" smtClean="0"/>
              <a:t> with external mentors from the Defense Science Organization of Singapore (DSO) for our research.</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24</a:t>
            </a:fld>
            <a:endParaRPr lang="en-US"/>
          </a:p>
        </p:txBody>
      </p:sp>
    </p:spTree>
    <p:extLst>
      <p:ext uri="{BB962C8B-B14F-4D97-AF65-F5344CB8AC3E}">
        <p14:creationId xmlns:p14="http://schemas.microsoft.com/office/powerpoint/2010/main" val="128763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I-Focus is a project that could</a:t>
            </a:r>
            <a:r>
              <a:rPr lang="en-US" b="0" baseline="0" dirty="0" smtClean="0"/>
              <a:t> possibly change the way we interact with our devices.</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a:t>
            </a:fld>
            <a:endParaRPr lang="en-US"/>
          </a:p>
        </p:txBody>
      </p:sp>
    </p:spTree>
    <p:extLst>
      <p:ext uri="{BB962C8B-B14F-4D97-AF65-F5344CB8AC3E}">
        <p14:creationId xmlns:p14="http://schemas.microsoft.com/office/powerpoint/2010/main" val="167431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timeline for our project,</a:t>
            </a:r>
            <a:r>
              <a:rPr lang="en-US" baseline="0" dirty="0" smtClean="0"/>
              <a:t> which is broken down into the following phases.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25</a:t>
            </a:fld>
            <a:endParaRPr lang="en-US"/>
          </a:p>
        </p:txBody>
      </p:sp>
    </p:spTree>
    <p:extLst>
      <p:ext uri="{BB962C8B-B14F-4D97-AF65-F5344CB8AC3E}">
        <p14:creationId xmlns:p14="http://schemas.microsoft.com/office/powerpoint/2010/main" val="111572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will comprise of the programmers, designers and researchers.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26</a:t>
            </a:fld>
            <a:endParaRPr lang="en-US"/>
          </a:p>
        </p:txBody>
      </p:sp>
    </p:spTree>
    <p:extLst>
      <p:ext uri="{BB962C8B-B14F-4D97-AF65-F5344CB8AC3E}">
        <p14:creationId xmlns:p14="http://schemas.microsoft.com/office/powerpoint/2010/main" val="677849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article</a:t>
            </a:r>
            <a:r>
              <a:rPr lang="en-US" baseline="0" dirty="0" smtClean="0"/>
              <a:t> about Sony’s eye-tracking technology.</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27</a:t>
            </a:fld>
            <a:endParaRPr lang="en-US"/>
          </a:p>
        </p:txBody>
      </p:sp>
    </p:spTree>
    <p:extLst>
      <p:ext uri="{BB962C8B-B14F-4D97-AF65-F5344CB8AC3E}">
        <p14:creationId xmlns:p14="http://schemas.microsoft.com/office/powerpoint/2010/main" val="31571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talks about how eye-tracking </a:t>
            </a:r>
            <a:r>
              <a:rPr lang="en-US" baseline="0" dirty="0" smtClean="0"/>
              <a:t>is responsive and makes gaming easier.</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28</a:t>
            </a:fld>
            <a:endParaRPr lang="en-US"/>
          </a:p>
        </p:txBody>
      </p:sp>
    </p:spTree>
    <p:extLst>
      <p:ext uri="{BB962C8B-B14F-4D97-AF65-F5344CB8AC3E}">
        <p14:creationId xmlns:p14="http://schemas.microsoft.com/office/powerpoint/2010/main" val="206655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are embarking on I-Focus</a:t>
            </a:r>
            <a:r>
              <a:rPr lang="en-US" baseline="0" dirty="0" smtClean="0"/>
              <a:t> -  an EYE-tracking </a:t>
            </a:r>
            <a:r>
              <a:rPr lang="en-US" baseline="0" dirty="0" smtClean="0"/>
              <a:t>project. Eye-tracking is moving the cursor to where you are looking at. Our project combines eye-tracking with many other forms of input, such as head gestures and clicks, making it multimodal. I-Focus will use the latest eye-tracking technology and hopefully multi-modal input in order to create an efficient, effective and intuitive interface.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3</a:t>
            </a:fld>
            <a:endParaRPr lang="en-US"/>
          </a:p>
        </p:txBody>
      </p:sp>
    </p:spTree>
    <p:extLst>
      <p:ext uri="{BB962C8B-B14F-4D97-AF65-F5344CB8AC3E}">
        <p14:creationId xmlns:p14="http://schemas.microsoft.com/office/powerpoint/2010/main" val="14185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I-Focus aims</a:t>
            </a:r>
            <a:r>
              <a:rPr lang="en-US" baseline="0" dirty="0" smtClean="0"/>
              <a:t> to explore, through research with the Defence Science Organisation of Singapore, the most suitable input modes and their accompanying gestures.</a:t>
            </a:r>
          </a:p>
          <a:p>
            <a:pPr marL="0" indent="0">
              <a:buFontTx/>
              <a:buNone/>
            </a:pPr>
            <a:endParaRPr lang="en-US" baseline="0" dirty="0" smtClean="0"/>
          </a:p>
          <a:p>
            <a:pPr marL="0" indent="0">
              <a:buFontTx/>
              <a:buNone/>
            </a:pPr>
            <a:r>
              <a:rPr lang="en-US" baseline="0" dirty="0" smtClean="0"/>
              <a:t>This research, of course, will go hand in hand with applications and we will be </a:t>
            </a:r>
            <a:r>
              <a:rPr lang="en-US" b="1" baseline="0" dirty="0" smtClean="0"/>
              <a:t>creating a website along with a host games</a:t>
            </a:r>
            <a:r>
              <a:rPr lang="en-US" baseline="0" dirty="0" smtClean="0"/>
              <a:t> </a:t>
            </a:r>
            <a:r>
              <a:rPr lang="en-US" strike="sngStrike" baseline="0" dirty="0" smtClean="0"/>
              <a:t>to be used as a tool to prove that our combination of gestures and input modes can be used by people for efficient, effective and intuitive interface control.</a:t>
            </a:r>
            <a:endParaRPr lang="en-US" strike="sngStrike" dirty="0"/>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And so… our</a:t>
            </a:r>
            <a:r>
              <a:rPr lang="en-US" baseline="0" dirty="0" smtClean="0"/>
              <a:t> project is aimed particularly at the physically disabled, as they would find our project the most useful. However, our project is likewise perfect for able-bodied individuals like you and I because our project focuses on developing an intuitive interface that combines a host of input technologies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32348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r>
              <a:rPr lang="en-US" baseline="0" dirty="0" smtClean="0"/>
              <a:t>. So we already have the device.. Our challenge is to..</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Combine eye</a:t>
            </a:r>
            <a:r>
              <a:rPr lang="en-US" baseline="0" dirty="0" smtClean="0"/>
              <a:t>-tracking technologies </a:t>
            </a:r>
            <a:r>
              <a:rPr lang="en-US" baseline="0" dirty="0" smtClean="0"/>
              <a:t>with other </a:t>
            </a:r>
            <a:r>
              <a:rPr lang="en-US" baseline="0" dirty="0" smtClean="0"/>
              <a:t>input methods which include head gestures, touches, and clicks, to create a better experience interacting with our daily devices.</a:t>
            </a:r>
            <a:endParaRPr lang="en-US" dirty="0" smtClean="0"/>
          </a:p>
          <a:p>
            <a:endParaRPr lang="en-US" dirty="0" smtClean="0"/>
          </a:p>
          <a:p>
            <a:r>
              <a:rPr lang="en-US" dirty="0" smtClean="0"/>
              <a:t>But</a:t>
            </a:r>
            <a:r>
              <a:rPr lang="en-US" baseline="0" dirty="0" smtClean="0"/>
              <a:t> at the end of the day, we would be using mainly eye gestures to create an [click] efficient, effective, and intuitive interface.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3211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r="11236"/>
          <a:stretch/>
        </p:blipFill>
        <p:spPr>
          <a:xfrm>
            <a:off x="-723455" y="-76216"/>
            <a:ext cx="9933984" cy="7050157"/>
          </a:xfrm>
          <a:prstGeom prst="rect">
            <a:avLst/>
          </a:prstGeom>
        </p:spPr>
      </p:pic>
      <p:sp>
        <p:nvSpPr>
          <p:cNvPr id="2" name="Title 1"/>
          <p:cNvSpPr>
            <a:spLocks noGrp="1"/>
          </p:cNvSpPr>
          <p:nvPr>
            <p:ph type="ctrTitle"/>
          </p:nvPr>
        </p:nvSpPr>
        <p:spPr>
          <a:xfrm>
            <a:off x="457200" y="2130425"/>
            <a:ext cx="8358394" cy="1470025"/>
          </a:xfrm>
          <a:no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199"/>
            <a:ext cx="6400800" cy="2129162"/>
          </a:xfrm>
          <a:solidFill>
            <a:schemeClr val="bg2">
              <a:alpha val="65000"/>
            </a:schemeClr>
          </a:solidFill>
        </p:spPr>
        <p:txBody>
          <a:bodyPr/>
          <a:lstStyle>
            <a:lvl1pPr marL="0" indent="0" algn="ctr">
              <a:buNone/>
              <a:defRPr>
                <a:solidFill>
                  <a:schemeClr val="tx1">
                    <a:lumMod val="85000"/>
                    <a:lumOff val="15000"/>
                  </a:schemeClr>
                </a:solidFill>
                <a:latin typeface="Museo 3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Museo 300" pitchFamily="50" charset="0"/>
              </a:defRPr>
            </a:lvl1pPr>
          </a:lstStyle>
          <a:p>
            <a:fld id="{14E08549-1AEB-9B4F-BDF3-2C53AA2AF0CC}" type="datetimeFigureOut">
              <a:rPr lang="en-US" smtClean="0"/>
              <a:pPr/>
              <a:t>4/4/14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Museo 300" pitchFamily="50"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Museo 300" pitchFamily="50" charset="0"/>
              </a:defRPr>
            </a:lvl1pPr>
          </a:lstStyle>
          <a:p>
            <a:fld id="{3BC2C3C3-3B99-C94B-A8A9-6D4E429CB87C}" type="slidenum">
              <a:rPr lang="en-US" smtClean="0"/>
              <a:pPr/>
              <a:t>‹#›</a:t>
            </a:fld>
            <a:endParaRPr lang="en-US"/>
          </a:p>
        </p:txBody>
      </p:sp>
    </p:spTree>
    <p:extLst>
      <p:ext uri="{BB962C8B-B14F-4D97-AF65-F5344CB8AC3E}">
        <p14:creationId xmlns:p14="http://schemas.microsoft.com/office/powerpoint/2010/main" val="5826454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41939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6813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5932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30570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265" y="4419351"/>
            <a:ext cx="7772400" cy="1362075"/>
          </a:xfrm>
          <a:solidFill>
            <a:schemeClr val="tx1">
              <a:lumMod val="85000"/>
              <a:lumOff val="15000"/>
              <a:alpha val="75000"/>
            </a:schemeClr>
          </a:solidFill>
          <a:ln>
            <a:noFill/>
          </a:ln>
        </p:spPr>
        <p:txBody>
          <a:bodyPr anchor="t"/>
          <a:lstStyle>
            <a:lvl1pPr algn="l">
              <a:defRPr sz="4000" b="1" cap="all">
                <a:solidFill>
                  <a:srgbClr val="FFFFF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5057172"/>
          </a:xfrm>
          <a:solidFill>
            <a:schemeClr val="tx1">
              <a:lumMod val="85000"/>
              <a:lumOff val="15000"/>
              <a:alpha val="21000"/>
            </a:schemeClr>
          </a:solidFill>
        </p:spPr>
        <p:txBody>
          <a:bodyPr/>
          <a:lstStyle>
            <a:lvl1pPr>
              <a:defRPr>
                <a:latin typeface="Museo 300" pitchFamily="50" charset="0"/>
              </a:defRPr>
            </a:lvl1pPr>
            <a:lvl2pPr>
              <a:defRPr>
                <a:latin typeface="Museo 300" pitchFamily="50" charset="0"/>
              </a:defRPr>
            </a:lvl2pPr>
            <a:lvl3pPr>
              <a:defRPr>
                <a:latin typeface="Museo 300" pitchFamily="50" charset="0"/>
              </a:defRPr>
            </a:lvl3pPr>
            <a:lvl4pPr>
              <a:defRPr>
                <a:latin typeface="Museo 300" pitchFamily="50" charset="0"/>
              </a:defRPr>
            </a:lvl4pPr>
            <a:lvl5pPr>
              <a:defRPr>
                <a:latin typeface="Museo 300" pitchFamily="50" charset="0"/>
              </a:defRPr>
            </a:lvl5pPr>
            <a:lvl6pPr>
              <a:defRPr>
                <a:solidFill>
                  <a:schemeClr val="bg1"/>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6876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265" y="4206548"/>
            <a:ext cx="7772400" cy="1648111"/>
          </a:xfrm>
          <a:solidFill>
            <a:schemeClr val="tx1">
              <a:lumMod val="85000"/>
              <a:lumOff val="15000"/>
              <a:alpha val="75000"/>
            </a:schemeClr>
          </a:solidFill>
          <a:ln>
            <a:noFill/>
          </a:ln>
        </p:spPr>
        <p:txBody>
          <a:bodyPr anchor="t">
            <a:normAutofit/>
          </a:bodyPr>
          <a:lstStyle>
            <a:lvl1pPr algn="l">
              <a:defRPr sz="4800" b="1" cap="none" normalizeH="0" baseline="0">
                <a:solidFill>
                  <a:srgbClr val="FFFFFF"/>
                </a:solidFill>
              </a:defRPr>
            </a:lvl1pPr>
          </a:lstStyle>
          <a:p>
            <a:r>
              <a:rPr lang="en-US" dirty="0" smtClean="0"/>
              <a:t>Click to Edit Master slide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7" name="Footer Placeholder 6"/>
          <p:cNvSpPr>
            <a:spLocks noGrp="1"/>
          </p:cNvSpPr>
          <p:nvPr>
            <p:ph type="ftr" sz="quarter" idx="11"/>
          </p:nvPr>
        </p:nvSpPr>
        <p:spPr>
          <a:xfrm>
            <a:off x="3124200" y="6356350"/>
            <a:ext cx="2895600" cy="365125"/>
          </a:xfrm>
          <a:prstGeom prst="rect">
            <a:avLst/>
          </a:prstGeom>
        </p:spPr>
        <p:txBody>
          <a:bodyPr/>
          <a:lstStyle/>
          <a:p>
            <a:endParaRPr lang="en-US"/>
          </a:p>
        </p:txBody>
      </p:sp>
      <p:sp>
        <p:nvSpPr>
          <p:cNvPr id="8" name="Slide Number Placeholder 7"/>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9905061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4"/>
            <a:ext cx="4040188"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91459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78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2578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2"/>
          <p:cNvSpPr>
            <a:spLocks noGrp="1"/>
          </p:cNvSpPr>
          <p:nvPr>
            <p:ph type="body" idx="10"/>
          </p:nvPr>
        </p:nvSpPr>
        <p:spPr>
          <a:xfrm>
            <a:off x="24295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1" name="Content Placeholder 3"/>
          <p:cNvSpPr>
            <a:spLocks noGrp="1"/>
          </p:cNvSpPr>
          <p:nvPr>
            <p:ph sz="half" idx="11"/>
          </p:nvPr>
        </p:nvSpPr>
        <p:spPr>
          <a:xfrm>
            <a:off x="24295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6" name="Text Placeholder 2"/>
          <p:cNvSpPr>
            <a:spLocks noGrp="1"/>
          </p:cNvSpPr>
          <p:nvPr>
            <p:ph type="body" idx="12"/>
          </p:nvPr>
        </p:nvSpPr>
        <p:spPr>
          <a:xfrm>
            <a:off x="46062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7" name="Content Placeholder 3"/>
          <p:cNvSpPr>
            <a:spLocks noGrp="1"/>
          </p:cNvSpPr>
          <p:nvPr>
            <p:ph sz="half" idx="13"/>
          </p:nvPr>
        </p:nvSpPr>
        <p:spPr>
          <a:xfrm>
            <a:off x="46062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8" name="Text Placeholder 2"/>
          <p:cNvSpPr>
            <a:spLocks noGrp="1"/>
          </p:cNvSpPr>
          <p:nvPr>
            <p:ph type="body" idx="14"/>
          </p:nvPr>
        </p:nvSpPr>
        <p:spPr>
          <a:xfrm>
            <a:off x="67779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9" name="Content Placeholder 3"/>
          <p:cNvSpPr>
            <a:spLocks noGrp="1"/>
          </p:cNvSpPr>
          <p:nvPr>
            <p:ph sz="half" idx="15"/>
          </p:nvPr>
        </p:nvSpPr>
        <p:spPr>
          <a:xfrm>
            <a:off x="67779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2088961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0852584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168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4/4/14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3426849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7" Type="http://schemas.openxmlformats.org/officeDocument/2006/relationships/image" Target="../media/image2.jpeg"/><Relationship Id="rId1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0000"/>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7">
            <a:alphaModFix amt="78000"/>
            <a:extLst>
              <a:ext uri="{BEBA8EAE-BF5A-486C-A8C5-ECC9F3942E4B}">
                <a14:imgProps xmlns:a14="http://schemas.microsoft.com/office/drawing/2010/main">
                  <a14:imgLayer r:embed="rId18">
                    <a14:imgEffect>
                      <a14:artisticCrisscrossEtching/>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31978" y="-76524"/>
            <a:ext cx="9880333" cy="6953575"/>
          </a:xfrm>
          <a:prstGeom prst="rect">
            <a:avLst/>
          </a:prstGeom>
        </p:spPr>
      </p:pic>
      <p:sp>
        <p:nvSpPr>
          <p:cNvPr id="5" name="Rectangle 4"/>
          <p:cNvSpPr/>
          <p:nvPr userDrawn="1"/>
        </p:nvSpPr>
        <p:spPr>
          <a:xfrm>
            <a:off x="-731978" y="-95575"/>
            <a:ext cx="9834112" cy="6953575"/>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a:solidFill>
            <a:schemeClr val="tx2">
              <a:alpha val="16000"/>
            </a:schemeClr>
          </a:solidFill>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57172"/>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928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33" r:id="rId6"/>
    <p:sldLayoutId id="2147483726" r:id="rId7"/>
    <p:sldLayoutId id="2147483727" r:id="rId8"/>
    <p:sldLayoutId id="2147483732" r:id="rId9"/>
    <p:sldLayoutId id="2147483728" r:id="rId10"/>
    <p:sldLayoutId id="2147483729" r:id="rId11"/>
    <p:sldLayoutId id="2147483730" r:id="rId12"/>
    <p:sldLayoutId id="2147483731" r:id="rId13"/>
    <p:sldLayoutId id="2147483663"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b="1" i="0" kern="1200">
          <a:solidFill>
            <a:schemeClr val="bg2"/>
          </a:solidFill>
          <a:latin typeface="Sansation Regular"/>
          <a:ea typeface="+mj-ea"/>
          <a:cs typeface="Sansation Regular"/>
        </a:defRPr>
      </a:lvl1pPr>
    </p:titleStyle>
    <p:body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2.wdp"/><Relationship Id="rId5" Type="http://schemas.openxmlformats.org/officeDocument/2006/relationships/image" Target="../media/image14.png"/><Relationship Id="rId6" Type="http://schemas.openxmlformats.org/officeDocument/2006/relationships/image" Target="../media/image15.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8.png"/><Relationship Id="rId7"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2650" y="1819221"/>
            <a:ext cx="5181600" cy="1470025"/>
          </a:xfrm>
          <a:solidFill>
            <a:schemeClr val="tx1"/>
          </a:solidFill>
          <a:effectLst>
            <a:glow>
              <a:schemeClr val="accent1">
                <a:alpha val="73000"/>
              </a:schemeClr>
            </a:glow>
            <a:softEdge rad="673100"/>
          </a:effectLst>
        </p:spPr>
        <p:txBody>
          <a:bodyPr>
            <a:normAutofit/>
          </a:body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3" name="Subtitle 2"/>
          <p:cNvSpPr>
            <a:spLocks noGrp="1"/>
          </p:cNvSpPr>
          <p:nvPr>
            <p:ph type="subTitle" idx="1"/>
          </p:nvPr>
        </p:nvSpPr>
        <p:spPr>
          <a:xfrm>
            <a:off x="1371600" y="3552088"/>
            <a:ext cx="6400800" cy="2876066"/>
          </a:xfrm>
          <a:solidFill>
            <a:schemeClr val="bg2">
              <a:alpha val="65000"/>
            </a:schemeClr>
          </a:solidFill>
        </p:spPr>
        <p:txBody>
          <a:bodyPr>
            <a:normAutofit/>
          </a:bodyPr>
          <a:lstStyle/>
          <a:p>
            <a:r>
              <a:rPr lang="en-US" u="sng" dirty="0" smtClean="0">
                <a:latin typeface="Museo 500" panose="02000000000000000000" pitchFamily="50" charset="0"/>
                <a:cs typeface="Museo 700 Regular"/>
              </a:rPr>
              <a:t>Group</a:t>
            </a:r>
            <a:r>
              <a:rPr lang="en-US" u="sng" dirty="0" smtClean="0">
                <a:solidFill>
                  <a:schemeClr val="tx1">
                    <a:lumMod val="85000"/>
                    <a:lumOff val="15000"/>
                  </a:schemeClr>
                </a:solidFill>
                <a:latin typeface="Museo 500" panose="02000000000000000000" pitchFamily="50" charset="0"/>
                <a:cs typeface="Museo 700 Regular"/>
              </a:rPr>
              <a:t>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r>
              <a:rPr lang="en-US" dirty="0" smtClean="0">
                <a:solidFill>
                  <a:schemeClr val="tx1">
                    <a:lumMod val="85000"/>
                    <a:lumOff val="15000"/>
                  </a:schemeClr>
                </a:solidFill>
                <a:latin typeface="Museo 300" pitchFamily="50" charset="0"/>
              </a:rPr>
              <a:t>Ryan Tan 4S1(21)</a:t>
            </a:r>
            <a:endParaRPr lang="en-US" dirty="0">
              <a:solidFill>
                <a:schemeClr val="tx1">
                  <a:lumMod val="85000"/>
                  <a:lumOff val="15000"/>
                </a:schemeClr>
              </a:solidFill>
              <a:latin typeface="Museo 300" pitchFamily="50" charset="0"/>
            </a:endParaRPr>
          </a:p>
          <a:p>
            <a:r>
              <a:rPr lang="en-US" dirty="0" smtClean="0">
                <a:solidFill>
                  <a:schemeClr val="tx1">
                    <a:lumMod val="85000"/>
                    <a:lumOff val="15000"/>
                  </a:schemeClr>
                </a:solidFill>
                <a:latin typeface="Museo 300" pitchFamily="50" charset="0"/>
              </a:rPr>
              <a:t>Walter Kong 4O3(33)</a:t>
            </a:r>
          </a:p>
          <a:p>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p>
        </p:txBody>
      </p:sp>
      <p:sp>
        <p:nvSpPr>
          <p:cNvPr id="4" name="TextBox 3"/>
          <p:cNvSpPr txBox="1"/>
          <p:nvPr/>
        </p:nvSpPr>
        <p:spPr>
          <a:xfrm>
            <a:off x="-4733636" y="5103091"/>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7531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8479251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39" y="2893216"/>
            <a:ext cx="2339987" cy="23399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339" y="3162466"/>
            <a:ext cx="2094695" cy="2094695"/>
          </a:xfrm>
          <a:prstGeom prst="rect">
            <a:avLst/>
          </a:prstGeom>
        </p:spPr>
      </p:pic>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3338827" y="2965090"/>
            <a:ext cx="2339987" cy="2339987"/>
          </a:xfrm>
          <a:prstGeom prst="rect">
            <a:avLst/>
          </a:prstGeom>
        </p:spPr>
      </p:pic>
    </p:spTree>
    <p:extLst>
      <p:ext uri="{BB962C8B-B14F-4D97-AF65-F5344CB8AC3E}">
        <p14:creationId xmlns:p14="http://schemas.microsoft.com/office/powerpoint/2010/main" val="2701875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9" y="1262491"/>
            <a:ext cx="1884803" cy="1884803"/>
          </a:xfrm>
          <a:prstGeom prst="rect">
            <a:avLst/>
          </a:prstGeom>
        </p:spPr>
      </p:pic>
      <p:pic>
        <p:nvPicPr>
          <p:cNvPr id="7" name="Picture 6"/>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11467" y="5075451"/>
            <a:ext cx="1695331" cy="1698616"/>
          </a:xfrm>
          <a:prstGeom prst="rect">
            <a:avLst/>
          </a:prstGeom>
        </p:spPr>
      </p:pic>
      <p:sp>
        <p:nvSpPr>
          <p:cNvPr id="9" name="Content Placeholder 2"/>
          <p:cNvSpPr txBox="1">
            <a:spLocks/>
          </p:cNvSpPr>
          <p:nvPr/>
        </p:nvSpPr>
        <p:spPr>
          <a:xfrm>
            <a:off x="3196503" y="1843572"/>
            <a:ext cx="5197232" cy="4181235"/>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t>Cursor Movement</a:t>
            </a:r>
          </a:p>
          <a:p>
            <a:pPr lvl="1"/>
            <a:r>
              <a:rPr lang="en-US" dirty="0" smtClean="0"/>
              <a:t>Eye-tracking</a:t>
            </a:r>
          </a:p>
          <a:p>
            <a:r>
              <a:rPr lang="en-US" sz="3600" dirty="0" smtClean="0"/>
              <a:t>Clicks</a:t>
            </a:r>
          </a:p>
          <a:p>
            <a:pPr lvl="1"/>
            <a:r>
              <a:rPr lang="en-US" dirty="0" smtClean="0"/>
              <a:t>Kinesthetic</a:t>
            </a:r>
          </a:p>
          <a:p>
            <a:pPr lvl="1"/>
            <a:r>
              <a:rPr lang="en-US" dirty="0" smtClean="0"/>
              <a:t>Head gestures</a:t>
            </a:r>
          </a:p>
          <a:p>
            <a:pPr marL="457200" lvl="1" indent="0">
              <a:buNone/>
            </a:pPr>
            <a:endParaRPr lang="en-US" dirty="0" smtClean="0"/>
          </a:p>
        </p:txBody>
      </p:sp>
      <p:pic>
        <p:nvPicPr>
          <p:cNvPr id="10" name="Picture 9" descr="mac-osx-arrow-curs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361" y="3221054"/>
            <a:ext cx="642813" cy="918305"/>
          </a:xfrm>
          <a:prstGeom prst="rect">
            <a:avLst/>
          </a:prstGeom>
        </p:spPr>
      </p:pic>
      <p:pic>
        <p:nvPicPr>
          <p:cNvPr id="15" name="Picture 14"/>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11467" y="3180718"/>
            <a:ext cx="1747372" cy="1677477"/>
          </a:xfrm>
          <a:prstGeom prst="rect">
            <a:avLst/>
          </a:prstGeom>
        </p:spPr>
      </p:pic>
    </p:spTree>
    <p:extLst>
      <p:ext uri="{BB962C8B-B14F-4D97-AF65-F5344CB8AC3E}">
        <p14:creationId xmlns:p14="http://schemas.microsoft.com/office/powerpoint/2010/main" val="33869639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40274" y="1262491"/>
            <a:ext cx="1884803" cy="1884803"/>
          </a:xfrm>
          <a:prstGeom prst="rect">
            <a:avLst/>
          </a:prstGeom>
        </p:spPr>
      </p:pic>
      <p:pic>
        <p:nvPicPr>
          <p:cNvPr id="7" name="Picture 6"/>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11467" y="5075451"/>
            <a:ext cx="1695331" cy="1698616"/>
          </a:xfrm>
          <a:prstGeom prst="rect">
            <a:avLst/>
          </a:prstGeom>
        </p:spPr>
      </p:pic>
      <p:sp>
        <p:nvSpPr>
          <p:cNvPr id="9" name="Content Placeholder 2"/>
          <p:cNvSpPr txBox="1">
            <a:spLocks/>
          </p:cNvSpPr>
          <p:nvPr/>
        </p:nvSpPr>
        <p:spPr>
          <a:xfrm>
            <a:off x="3196503" y="1843572"/>
            <a:ext cx="5197232" cy="4181235"/>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sz="3600" dirty="0" smtClean="0"/>
              <a:t>Head Swipes</a:t>
            </a:r>
          </a:p>
          <a:p>
            <a:pPr lvl="1"/>
            <a:r>
              <a:rPr lang="en-SG" sz="3200" dirty="0" smtClean="0"/>
              <a:t>Navigaton</a:t>
            </a:r>
          </a:p>
          <a:p>
            <a:r>
              <a:rPr lang="en-SG" sz="3600" dirty="0" smtClean="0"/>
              <a:t>Eye gestures</a:t>
            </a:r>
            <a:endParaRPr lang="en-SG" sz="3600" dirty="0"/>
          </a:p>
          <a:p>
            <a:pPr lvl="1"/>
            <a:r>
              <a:rPr lang="en-SG" dirty="0" smtClean="0"/>
              <a:t>Activate content</a:t>
            </a:r>
          </a:p>
          <a:p>
            <a:pPr lvl="1"/>
            <a:r>
              <a:rPr lang="en-SG" dirty="0" smtClean="0"/>
              <a:t>Pan</a:t>
            </a:r>
          </a:p>
          <a:p>
            <a:pPr lvl="1"/>
            <a:r>
              <a:rPr lang="en-SG" dirty="0" smtClean="0"/>
              <a:t>Automatic Scrolling</a:t>
            </a:r>
            <a:endParaRPr lang="en-US" dirty="0" smtClean="0"/>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83350" y="3180718"/>
            <a:ext cx="1747372" cy="1677477"/>
          </a:xfrm>
          <a:prstGeom prst="rect">
            <a:avLst/>
          </a:prstGeom>
        </p:spPr>
      </p:pic>
    </p:spTree>
    <p:extLst>
      <p:ext uri="{BB962C8B-B14F-4D97-AF65-F5344CB8AC3E}">
        <p14:creationId xmlns:p14="http://schemas.microsoft.com/office/powerpoint/2010/main" val="40237468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0523" b="5869"/>
          <a:stretch/>
        </p:blipFill>
        <p:spPr bwMode="auto">
          <a:xfrm>
            <a:off x="2729040" y="2624805"/>
            <a:ext cx="6137114" cy="288489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alphaModFix amt="48000"/>
            <a:extLst>
              <a:ext uri="{28A0092B-C50C-407E-A947-70E740481C1C}">
                <a14:useLocalDpi xmlns:a14="http://schemas.microsoft.com/office/drawing/2010/main" val="0"/>
              </a:ext>
            </a:extLst>
          </a:blip>
          <a:stretch>
            <a:fillRect/>
          </a:stretch>
        </p:blipFill>
        <p:spPr>
          <a:xfrm>
            <a:off x="440274" y="1262491"/>
            <a:ext cx="1884803" cy="188480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72" y="5027535"/>
            <a:ext cx="1695331" cy="1698616"/>
          </a:xfrm>
          <a:prstGeom prst="rect">
            <a:avLst/>
          </a:prstGeom>
        </p:spPr>
      </p:pic>
      <p:pic>
        <p:nvPicPr>
          <p:cNvPr id="10" name="Picture 9"/>
          <p:cNvPicPr>
            <a:picLocks noChangeAspect="1"/>
          </p:cNvPicPr>
          <p:nvPr/>
        </p:nvPicPr>
        <p:blipFill rotWithShape="1">
          <a:blip r:embed="rId6">
            <a:alphaModFix amt="48000"/>
            <a:extLst>
              <a:ext uri="{BEBA8EAE-BF5A-486C-A8C5-ECC9F3942E4B}">
                <a14:imgProps xmlns:a14="http://schemas.microsoft.com/office/drawing/2010/main">
                  <a14:imgLayer r:embed="rId7">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11467" y="3180718"/>
            <a:ext cx="1747372" cy="1677477"/>
          </a:xfrm>
          <a:prstGeom prst="rect">
            <a:avLst/>
          </a:prstGeom>
        </p:spPr>
      </p:pic>
    </p:spTree>
    <p:extLst>
      <p:ext uri="{BB962C8B-B14F-4D97-AF65-F5344CB8AC3E}">
        <p14:creationId xmlns:p14="http://schemas.microsoft.com/office/powerpoint/2010/main" val="1336214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3076" name="Picture 4" descr="https://lh3.googleusercontent.com/Bb5jttaWO2fUwLQRbX4p3y64DT24a22FJgTgjujJFPzgczcCK5QscKnuldzhp3ANFdfeznmWqJdeAijw5oxY4ny1nSS-g7DefeKjiKFvUoZrVcAOJibQJDuu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10" y="1697556"/>
            <a:ext cx="8572500" cy="48196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159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5"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0523" b="5869"/>
          <a:stretch/>
        </p:blipFill>
        <p:spPr bwMode="auto">
          <a:xfrm>
            <a:off x="197922" y="1903448"/>
            <a:ext cx="8852773" cy="41614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1928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69" t="16790" r="22841" b="16784"/>
          <a:stretch/>
        </p:blipFill>
        <p:spPr bwMode="auto">
          <a:xfrm>
            <a:off x="1117601" y="1305742"/>
            <a:ext cx="7180426" cy="545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516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5" name="Picture 4" descr="Screen Shot 2014-03-26 at 10.47.02 PM.png"/>
          <p:cNvPicPr>
            <a:picLocks noChangeAspect="1"/>
          </p:cNvPicPr>
          <p:nvPr/>
        </p:nvPicPr>
        <p:blipFill rotWithShape="1">
          <a:blip r:embed="rId2">
            <a:extLst>
              <a:ext uri="{28A0092B-C50C-407E-A947-70E740481C1C}">
                <a14:useLocalDpi xmlns:a14="http://schemas.microsoft.com/office/drawing/2010/main" val="0"/>
              </a:ext>
            </a:extLst>
          </a:blip>
          <a:srcRect l="13690" t="12698" r="15476" b="7028"/>
          <a:stretch/>
        </p:blipFill>
        <p:spPr>
          <a:xfrm>
            <a:off x="1251856" y="1871209"/>
            <a:ext cx="6477001" cy="4587648"/>
          </a:xfrm>
          <a:prstGeom prst="rect">
            <a:avLst/>
          </a:prstGeom>
        </p:spPr>
      </p:pic>
    </p:spTree>
    <p:extLst>
      <p:ext uri="{BB962C8B-B14F-4D97-AF65-F5344CB8AC3E}">
        <p14:creationId xmlns:p14="http://schemas.microsoft.com/office/powerpoint/2010/main" val="27362604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4" name="Picture 3" descr="Screen Shot 2014-03-26 at 10.49.11 PM.png"/>
          <p:cNvPicPr>
            <a:picLocks noChangeAspect="1"/>
          </p:cNvPicPr>
          <p:nvPr/>
        </p:nvPicPr>
        <p:blipFill rotWithShape="1">
          <a:blip r:embed="rId2">
            <a:extLst>
              <a:ext uri="{28A0092B-C50C-407E-A947-70E740481C1C}">
                <a14:useLocalDpi xmlns:a14="http://schemas.microsoft.com/office/drawing/2010/main" val="0"/>
              </a:ext>
            </a:extLst>
          </a:blip>
          <a:srcRect l="16270" t="12063" r="10515" b="7619"/>
          <a:stretch/>
        </p:blipFill>
        <p:spPr>
          <a:xfrm>
            <a:off x="1064174" y="1580925"/>
            <a:ext cx="7299685" cy="5004933"/>
          </a:xfrm>
          <a:prstGeom prst="rect">
            <a:avLst/>
          </a:prstGeom>
        </p:spPr>
      </p:pic>
    </p:spTree>
    <p:extLst>
      <p:ext uri="{BB962C8B-B14F-4D97-AF65-F5344CB8AC3E}">
        <p14:creationId xmlns:p14="http://schemas.microsoft.com/office/powerpoint/2010/main" val="12236343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Introduction</a:t>
            </a:r>
            <a:endParaRPr lang="en-US" sz="4800" dirty="0"/>
          </a:p>
        </p:txBody>
      </p:sp>
    </p:spTree>
    <p:extLst>
      <p:ext uri="{BB962C8B-B14F-4D97-AF65-F5344CB8AC3E}">
        <p14:creationId xmlns:p14="http://schemas.microsoft.com/office/powerpoint/2010/main" val="4139480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01" y="2552826"/>
            <a:ext cx="3683973" cy="24437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74" y="1536172"/>
            <a:ext cx="3871988" cy="25684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799" y="3960944"/>
            <a:ext cx="3861595" cy="2524523"/>
          </a:xfrm>
          <a:prstGeom prst="rect">
            <a:avLst/>
          </a:prstGeom>
        </p:spPr>
      </p:pic>
      <p:sp>
        <p:nvSpPr>
          <p:cNvPr id="8" name="Rectangle 7"/>
          <p:cNvSpPr/>
          <p:nvPr/>
        </p:nvSpPr>
        <p:spPr>
          <a:xfrm rot="20208223">
            <a:off x="141345" y="2911457"/>
            <a:ext cx="8987281" cy="2034747"/>
          </a:xfrm>
          <a:prstGeom prst="rect">
            <a:avLst/>
          </a:prstGeom>
          <a:solidFill>
            <a:schemeClr val="bg1"/>
          </a:solidFill>
          <a:ln>
            <a:solidFill>
              <a:srgbClr val="C00000"/>
            </a:solidFill>
          </a:ln>
          <a:effectLst>
            <a:glow rad="228600">
              <a:schemeClr val="accent2">
                <a:satMod val="175000"/>
                <a:alpha val="40000"/>
              </a:schemeClr>
            </a:glow>
            <a:outerShdw blurRad="40000" dist="23000" dir="5400000" rotWithShape="0">
              <a:srgbClr val="000000">
                <a:alpha val="35000"/>
              </a:srgbClr>
            </a:outerShdw>
            <a:softEdge rad="3429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accent2"/>
                </a:solidFill>
                <a:latin typeface="Museo 500 Regular"/>
                <a:cs typeface="Museo 500 Regular"/>
              </a:rPr>
              <a:t>One-size fits all? Not quite.</a:t>
            </a:r>
            <a:endParaRPr lang="en-SG" sz="4800" dirty="0">
              <a:solidFill>
                <a:schemeClr val="accent2"/>
              </a:solidFill>
              <a:latin typeface="Museo 500 Regular"/>
              <a:cs typeface="Museo 500 Regular"/>
            </a:endParaRPr>
          </a:p>
        </p:txBody>
      </p:sp>
    </p:spTree>
    <p:extLst>
      <p:ext uri="{BB962C8B-B14F-4D97-AF65-F5344CB8AC3E}">
        <p14:creationId xmlns:p14="http://schemas.microsoft.com/office/powerpoint/2010/main" val="316456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50"/>
                                        <p:tgtEl>
                                          <p:spTgt spid="4"/>
                                        </p:tgtEl>
                                      </p:cBhvr>
                                    </p:animEffect>
                                    <p:set>
                                      <p:cBhvr>
                                        <p:cTn id="25" dur="1" fill="hold">
                                          <p:stCondLst>
                                            <p:cond delay="24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
                                        </p:tgtEl>
                                      </p:cBhvr>
                                    </p:animEffect>
                                    <p:set>
                                      <p:cBhvr>
                                        <p:cTn id="28" dur="1" fill="hold">
                                          <p:stCondLst>
                                            <p:cond delay="24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gtEl>
                                      </p:cBhvr>
                                    </p:animEffect>
                                    <p:set>
                                      <p:cBhvr>
                                        <p:cTn id="31" dur="1" fill="hold">
                                          <p:stCondLst>
                                            <p:cond delay="24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417638"/>
            <a:ext cx="4769216" cy="3397250"/>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23" y="3374862"/>
            <a:ext cx="5812367" cy="3266951"/>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06" y="1609074"/>
            <a:ext cx="3617193" cy="2399405"/>
          </a:xfrm>
          <a:prstGeom prst="rect">
            <a:avLst/>
          </a:prstGeom>
          <a:ln>
            <a:noFill/>
          </a:ln>
          <a:effectLst>
            <a:softEdge rad="112500"/>
          </a:effectLst>
        </p:spPr>
      </p:pic>
      <p:sp>
        <p:nvSpPr>
          <p:cNvPr id="10" name="TextBox 9"/>
          <p:cNvSpPr txBox="1"/>
          <p:nvPr/>
        </p:nvSpPr>
        <p:spPr>
          <a:xfrm rot="20385703">
            <a:off x="722405" y="3592979"/>
            <a:ext cx="7860293" cy="830997"/>
          </a:xfrm>
          <a:prstGeom prst="rect">
            <a:avLst/>
          </a:prstGeom>
          <a:solidFill>
            <a:srgbClr val="002060"/>
          </a:solidFill>
        </p:spPr>
        <p:txBody>
          <a:bodyPr wrap="none" rtlCol="0">
            <a:spAutoFit/>
          </a:bodyPr>
          <a:lstStyle/>
          <a:p>
            <a:r>
              <a:rPr lang="en-US" sz="4800" dirty="0" smtClean="0">
                <a:solidFill>
                  <a:srgbClr val="FFCC00"/>
                </a:solidFill>
                <a:latin typeface="Museo 300" pitchFamily="50" charset="0"/>
              </a:rPr>
              <a:t>Efficient. Effective. Intuitive.</a:t>
            </a:r>
            <a:endParaRPr lang="en-SG" sz="4800" dirty="0">
              <a:solidFill>
                <a:srgbClr val="FFCC00"/>
              </a:solidFill>
              <a:latin typeface="Museo 300" pitchFamily="50" charset="0"/>
            </a:endParaRPr>
          </a:p>
        </p:txBody>
      </p:sp>
    </p:spTree>
    <p:extLst>
      <p:ext uri="{BB962C8B-B14F-4D97-AF65-F5344CB8AC3E}">
        <p14:creationId xmlns:p14="http://schemas.microsoft.com/office/powerpoint/2010/main" val="392315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1316015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3860613945"/>
              </p:ext>
            </p:extLst>
          </p:nvPr>
        </p:nvGraphicFramePr>
        <p:xfrm>
          <a:off x="508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97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graphicEl>
                                              <a:dgm id="{D95A61E2-98A2-9741-A22B-982B0475DBB9}"/>
                                            </p:graphicEl>
                                          </p:spTgt>
                                        </p:tgtEl>
                                        <p:attrNameLst>
                                          <p:attrName>style.visibility</p:attrName>
                                        </p:attrNameLst>
                                      </p:cBhvr>
                                      <p:to>
                                        <p:strVal val="visible"/>
                                      </p:to>
                                    </p:set>
                                    <p:animEffect transition="in" filter="fade">
                                      <p:cBhvr>
                                        <p:cTn id="7" dur="1000"/>
                                        <p:tgtEl>
                                          <p:spTgt spid="5">
                                            <p:graphicEl>
                                              <a:dgm id="{D95A61E2-98A2-9741-A22B-982B0475DBB9}"/>
                                            </p:graphicEl>
                                          </p:spTgt>
                                        </p:tgtEl>
                                      </p:cBhvr>
                                    </p:animEffect>
                                    <p:anim calcmode="lin" valueType="num">
                                      <p:cBhvr>
                                        <p:cTn id="8" dur="1000" fill="hold"/>
                                        <p:tgtEl>
                                          <p:spTgt spid="5">
                                            <p:graphicEl>
                                              <a:dgm id="{D95A61E2-98A2-9741-A22B-982B0475DBB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95A61E2-98A2-9741-A22B-982B0475DBB9}"/>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graphicEl>
                                              <a:dgm id="{028DD15C-188F-6748-B3A9-58FAC3A8979B}"/>
                                            </p:graphicEl>
                                          </p:spTgt>
                                        </p:tgtEl>
                                        <p:attrNameLst>
                                          <p:attrName>style.visibility</p:attrName>
                                        </p:attrNameLst>
                                      </p:cBhvr>
                                      <p:to>
                                        <p:strVal val="visible"/>
                                      </p:to>
                                    </p:set>
                                    <p:animEffect transition="in" filter="fade">
                                      <p:cBhvr>
                                        <p:cTn id="13" dur="1000"/>
                                        <p:tgtEl>
                                          <p:spTgt spid="5">
                                            <p:graphicEl>
                                              <a:dgm id="{028DD15C-188F-6748-B3A9-58FAC3A8979B}"/>
                                            </p:graphicEl>
                                          </p:spTgt>
                                        </p:tgtEl>
                                      </p:cBhvr>
                                    </p:animEffect>
                                    <p:anim calcmode="lin" valueType="num">
                                      <p:cBhvr>
                                        <p:cTn id="14" dur="1000" fill="hold"/>
                                        <p:tgtEl>
                                          <p:spTgt spid="5">
                                            <p:graphicEl>
                                              <a:dgm id="{028DD15C-188F-6748-B3A9-58FAC3A8979B}"/>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028DD15C-188F-6748-B3A9-58FAC3A8979B}"/>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
                                            <p:graphicEl>
                                              <a:dgm id="{E9A339B0-32CE-EB47-A0DA-DD0FD810B22E}"/>
                                            </p:graphicEl>
                                          </p:spTgt>
                                        </p:tgtEl>
                                        <p:attrNameLst>
                                          <p:attrName>style.visibility</p:attrName>
                                        </p:attrNameLst>
                                      </p:cBhvr>
                                      <p:to>
                                        <p:strVal val="visible"/>
                                      </p:to>
                                    </p:set>
                                    <p:animEffect transition="in" filter="fade">
                                      <p:cBhvr>
                                        <p:cTn id="18" dur="1000"/>
                                        <p:tgtEl>
                                          <p:spTgt spid="5">
                                            <p:graphicEl>
                                              <a:dgm id="{E9A339B0-32CE-EB47-A0DA-DD0FD810B22E}"/>
                                            </p:graphicEl>
                                          </p:spTgt>
                                        </p:tgtEl>
                                      </p:cBhvr>
                                    </p:animEffect>
                                    <p:anim calcmode="lin" valueType="num">
                                      <p:cBhvr>
                                        <p:cTn id="19" dur="1000" fill="hold"/>
                                        <p:tgtEl>
                                          <p:spTgt spid="5">
                                            <p:graphicEl>
                                              <a:dgm id="{E9A339B0-32CE-EB47-A0DA-DD0FD810B22E}"/>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E9A339B0-32CE-EB47-A0DA-DD0FD810B22E}"/>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
                                            <p:graphicEl>
                                              <a:dgm id="{1793CADA-BD84-EF4D-A97B-90471112AB28}"/>
                                            </p:graphicEl>
                                          </p:spTgt>
                                        </p:tgtEl>
                                        <p:attrNameLst>
                                          <p:attrName>style.visibility</p:attrName>
                                        </p:attrNameLst>
                                      </p:cBhvr>
                                      <p:to>
                                        <p:strVal val="visible"/>
                                      </p:to>
                                    </p:set>
                                    <p:animEffect transition="in" filter="fade">
                                      <p:cBhvr>
                                        <p:cTn id="24" dur="1000"/>
                                        <p:tgtEl>
                                          <p:spTgt spid="5">
                                            <p:graphicEl>
                                              <a:dgm id="{1793CADA-BD84-EF4D-A97B-90471112AB28}"/>
                                            </p:graphicEl>
                                          </p:spTgt>
                                        </p:tgtEl>
                                      </p:cBhvr>
                                    </p:animEffect>
                                    <p:anim calcmode="lin" valueType="num">
                                      <p:cBhvr>
                                        <p:cTn id="25" dur="1000" fill="hold"/>
                                        <p:tgtEl>
                                          <p:spTgt spid="5">
                                            <p:graphicEl>
                                              <a:dgm id="{1793CADA-BD84-EF4D-A97B-90471112AB28}"/>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1793CADA-BD84-EF4D-A97B-90471112AB28}"/>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graphicEl>
                                              <a:dgm id="{74DC26C3-092D-8844-8C1B-97489C4FAC6B}"/>
                                            </p:graphicEl>
                                          </p:spTgt>
                                        </p:tgtEl>
                                        <p:attrNameLst>
                                          <p:attrName>style.visibility</p:attrName>
                                        </p:attrNameLst>
                                      </p:cBhvr>
                                      <p:to>
                                        <p:strVal val="visible"/>
                                      </p:to>
                                    </p:set>
                                    <p:animEffect transition="in" filter="fade">
                                      <p:cBhvr>
                                        <p:cTn id="29" dur="1000"/>
                                        <p:tgtEl>
                                          <p:spTgt spid="5">
                                            <p:graphicEl>
                                              <a:dgm id="{74DC26C3-092D-8844-8C1B-97489C4FAC6B}"/>
                                            </p:graphicEl>
                                          </p:spTgt>
                                        </p:tgtEl>
                                      </p:cBhvr>
                                    </p:animEffect>
                                    <p:anim calcmode="lin" valueType="num">
                                      <p:cBhvr>
                                        <p:cTn id="30" dur="1000" fill="hold"/>
                                        <p:tgtEl>
                                          <p:spTgt spid="5">
                                            <p:graphicEl>
                                              <a:dgm id="{74DC26C3-092D-8844-8C1B-97489C4FAC6B}"/>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74DC26C3-092D-8844-8C1B-97489C4FAC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580662"/>
            <a:ext cx="8229600" cy="5057172"/>
          </a:xfrm>
        </p:spPr>
        <p:txBody>
          <a:bodyPr>
            <a:normAutofit/>
          </a:bodyPr>
          <a:lstStyle/>
          <a:p>
            <a:r>
              <a:rPr lang="en-US" sz="3600" dirty="0" smtClean="0"/>
              <a:t>Defence Science Organisation of Singapore</a:t>
            </a:r>
          </a:p>
          <a:p>
            <a:pPr lvl="1"/>
            <a:r>
              <a:rPr lang="en-US" sz="3200" dirty="0" smtClean="0"/>
              <a:t>External Mentors</a:t>
            </a:r>
          </a:p>
          <a:p>
            <a:pPr lvl="1"/>
            <a:r>
              <a:rPr lang="en-US" sz="3200" dirty="0" smtClean="0"/>
              <a:t>Research</a:t>
            </a:r>
            <a:endParaRPr lang="en-US" sz="3200" dirty="0"/>
          </a:p>
        </p:txBody>
      </p:sp>
    </p:spTree>
    <p:extLst>
      <p:ext uri="{BB962C8B-B14F-4D97-AF65-F5344CB8AC3E}">
        <p14:creationId xmlns:p14="http://schemas.microsoft.com/office/powerpoint/2010/main" val="37258106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grpSp>
        <p:nvGrpSpPr>
          <p:cNvPr id="9" name="Group 8"/>
          <p:cNvGrpSpPr/>
          <p:nvPr/>
        </p:nvGrpSpPr>
        <p:grpSpPr>
          <a:xfrm>
            <a:off x="126847" y="2036076"/>
            <a:ext cx="9017153" cy="4203071"/>
            <a:chOff x="76496" y="1005423"/>
            <a:chExt cx="8765919" cy="3651749"/>
          </a:xfrm>
        </p:grpSpPr>
        <p:sp>
          <p:nvSpPr>
            <p:cNvPr id="10" name="Rounded Rectangle 9"/>
            <p:cNvSpPr/>
            <p:nvPr/>
          </p:nvSpPr>
          <p:spPr>
            <a:xfrm>
              <a:off x="76496" y="1739285"/>
              <a:ext cx="2565800" cy="7441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solidFill>
                    <a:srgbClr val="EEECE1"/>
                  </a:solidFill>
                  <a:latin typeface="Museo 700 Regular"/>
                  <a:cs typeface="Museo 700 Regular"/>
                </a:rPr>
                <a:t>Prelim</a:t>
              </a:r>
              <a:endParaRPr lang="en-US" sz="2800" dirty="0">
                <a:solidFill>
                  <a:srgbClr val="EEECE1"/>
                </a:solidFill>
                <a:latin typeface="Museo 700 Regular"/>
                <a:cs typeface="Museo 700 Regular"/>
              </a:endParaRPr>
            </a:p>
          </p:txBody>
        </p:sp>
        <p:sp>
          <p:nvSpPr>
            <p:cNvPr id="11" name="Rounded Rectangle 10"/>
            <p:cNvSpPr/>
            <p:nvPr/>
          </p:nvSpPr>
          <p:spPr>
            <a:xfrm>
              <a:off x="2937169" y="1739285"/>
              <a:ext cx="2565800" cy="744107"/>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rgbClr val="EEECE1"/>
                  </a:solidFill>
                  <a:latin typeface="Museo 700 Regular"/>
                  <a:cs typeface="Museo 700 Regular"/>
                </a:rPr>
                <a:t>Semis</a:t>
              </a:r>
              <a:endParaRPr lang="en-US" sz="2800" dirty="0">
                <a:solidFill>
                  <a:srgbClr val="EEECE1"/>
                </a:solidFill>
                <a:latin typeface="Museo 700 Regular"/>
                <a:cs typeface="Museo 700 Regular"/>
              </a:endParaRPr>
            </a:p>
          </p:txBody>
        </p:sp>
        <p:sp>
          <p:nvSpPr>
            <p:cNvPr id="12" name="Rounded Rectangle 11"/>
            <p:cNvSpPr/>
            <p:nvPr/>
          </p:nvSpPr>
          <p:spPr>
            <a:xfrm>
              <a:off x="5784304" y="1739285"/>
              <a:ext cx="2565800" cy="74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EEECE1"/>
                  </a:solidFill>
                  <a:latin typeface="Museo 700 Regular"/>
                  <a:cs typeface="Museo 700 Regular"/>
                </a:rPr>
                <a:t>Finals</a:t>
              </a:r>
              <a:endParaRPr lang="en-US" sz="2800" dirty="0">
                <a:solidFill>
                  <a:srgbClr val="EEECE1"/>
                </a:solidFill>
                <a:latin typeface="Museo 700 Regular"/>
                <a:cs typeface="Museo 700 Regular"/>
              </a:endParaRPr>
            </a:p>
          </p:txBody>
        </p:sp>
        <p:sp>
          <p:nvSpPr>
            <p:cNvPr id="13" name="Rounded Rectangle 12"/>
            <p:cNvSpPr/>
            <p:nvPr/>
          </p:nvSpPr>
          <p:spPr>
            <a:xfrm>
              <a:off x="2701292" y="1739285"/>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4" name="Rounded Rectangle 13"/>
            <p:cNvSpPr/>
            <p:nvPr/>
          </p:nvSpPr>
          <p:spPr>
            <a:xfrm>
              <a:off x="5559350" y="1738733"/>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5" name="Rounded Rectangle 14"/>
            <p:cNvSpPr/>
            <p:nvPr/>
          </p:nvSpPr>
          <p:spPr>
            <a:xfrm>
              <a:off x="8415301" y="1752491"/>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6" name="TextBox 15"/>
            <p:cNvSpPr txBox="1"/>
            <p:nvPr/>
          </p:nvSpPr>
          <p:spPr>
            <a:xfrm>
              <a:off x="1996453" y="103635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Prelim</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7" name="TextBox 16"/>
            <p:cNvSpPr txBox="1"/>
            <p:nvPr/>
          </p:nvSpPr>
          <p:spPr>
            <a:xfrm>
              <a:off x="4839856" y="100542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Semis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8" name="TextBox 17"/>
            <p:cNvSpPr txBox="1"/>
            <p:nvPr/>
          </p:nvSpPr>
          <p:spPr>
            <a:xfrm>
              <a:off x="7234282" y="1048909"/>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Finals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9" name="Rounded Rectangle 18"/>
            <p:cNvSpPr/>
            <p:nvPr/>
          </p:nvSpPr>
          <p:spPr>
            <a:xfrm>
              <a:off x="90031" y="2589880"/>
              <a:ext cx="1762408" cy="4155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EEECE1"/>
                  </a:solidFill>
                  <a:latin typeface="Museo 500 Regular"/>
                  <a:cs typeface="Museo 500 Regular"/>
                </a:rPr>
                <a:t>Planning</a:t>
              </a:r>
              <a:endParaRPr lang="en-US" sz="1700" dirty="0">
                <a:solidFill>
                  <a:srgbClr val="EEECE1"/>
                </a:solidFill>
                <a:latin typeface="Museo 500 Regular"/>
                <a:cs typeface="Museo 500 Regular"/>
              </a:endParaRPr>
            </a:p>
          </p:txBody>
        </p:sp>
        <p:sp>
          <p:nvSpPr>
            <p:cNvPr id="20" name="Rounded Rectangle 19"/>
            <p:cNvSpPr/>
            <p:nvPr/>
          </p:nvSpPr>
          <p:spPr>
            <a:xfrm>
              <a:off x="1967824" y="2589880"/>
              <a:ext cx="3506956" cy="4155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smtClean="0">
                  <a:solidFill>
                    <a:srgbClr val="EEECE1"/>
                  </a:solidFill>
                  <a:latin typeface="Museo 500 Regular"/>
                  <a:cs typeface="Museo 500 Regular"/>
                </a:rPr>
                <a:t>Developmental</a:t>
              </a:r>
              <a:endParaRPr lang="en-US" sz="1700" dirty="0">
                <a:solidFill>
                  <a:srgbClr val="EEECE1"/>
                </a:solidFill>
                <a:latin typeface="Museo 500 Regular"/>
                <a:cs typeface="Museo 500 Regular"/>
              </a:endParaRPr>
            </a:p>
          </p:txBody>
        </p:sp>
        <p:sp>
          <p:nvSpPr>
            <p:cNvPr id="21" name="Rounded Rectangle 20"/>
            <p:cNvSpPr/>
            <p:nvPr/>
          </p:nvSpPr>
          <p:spPr>
            <a:xfrm>
              <a:off x="4093502" y="3105031"/>
              <a:ext cx="1946998" cy="415538"/>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smtClean="0">
                  <a:solidFill>
                    <a:srgbClr val="EEECE1"/>
                  </a:solidFill>
                  <a:latin typeface="Museo 500 Regular"/>
                  <a:cs typeface="Museo 500 Regular"/>
                </a:rPr>
                <a:t>Implementation</a:t>
              </a:r>
              <a:endParaRPr lang="en-US" sz="1700" dirty="0">
                <a:solidFill>
                  <a:srgbClr val="EEECE1"/>
                </a:solidFill>
                <a:latin typeface="Museo 500 Regular"/>
                <a:cs typeface="Museo 500 Regular"/>
              </a:endParaRPr>
            </a:p>
          </p:txBody>
        </p:sp>
        <p:sp>
          <p:nvSpPr>
            <p:cNvPr id="22" name="Rounded Rectangle 21"/>
            <p:cNvSpPr/>
            <p:nvPr/>
          </p:nvSpPr>
          <p:spPr>
            <a:xfrm>
              <a:off x="4593859" y="3669429"/>
              <a:ext cx="2177644" cy="415538"/>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rgbClr val="EEECE1"/>
                  </a:solidFill>
                  <a:latin typeface="Museo 500 Regular"/>
                  <a:cs typeface="Museo 500 Regular"/>
                </a:rPr>
                <a:t>Alpha Testing</a:t>
              </a:r>
            </a:p>
          </p:txBody>
        </p:sp>
        <p:sp>
          <p:nvSpPr>
            <p:cNvPr id="23" name="Rounded Rectangle 22"/>
            <p:cNvSpPr/>
            <p:nvPr/>
          </p:nvSpPr>
          <p:spPr>
            <a:xfrm>
              <a:off x="6884261" y="3669429"/>
              <a:ext cx="1706966" cy="415538"/>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EEECE1"/>
                  </a:solidFill>
                  <a:latin typeface="Museo 500 Regular"/>
                  <a:cs typeface="Museo 500 Regular"/>
                </a:rPr>
                <a:t>Beta Testing</a:t>
              </a:r>
            </a:p>
          </p:txBody>
        </p:sp>
        <p:sp>
          <p:nvSpPr>
            <p:cNvPr id="24" name="Rounded Rectangle 23"/>
            <p:cNvSpPr/>
            <p:nvPr/>
          </p:nvSpPr>
          <p:spPr>
            <a:xfrm>
              <a:off x="5911723" y="4241634"/>
              <a:ext cx="2726015" cy="415538"/>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smtClean="0">
                  <a:solidFill>
                    <a:srgbClr val="EEECE1"/>
                  </a:solidFill>
                  <a:latin typeface="Museo 500 Regular"/>
                  <a:cs typeface="Museo 500 Regular"/>
                </a:rPr>
                <a:t>Extensions</a:t>
              </a:r>
            </a:p>
          </p:txBody>
        </p:sp>
      </p:grpSp>
    </p:spTree>
    <p:extLst>
      <p:ext uri="{BB962C8B-B14F-4D97-AF65-F5344CB8AC3E}">
        <p14:creationId xmlns:p14="http://schemas.microsoft.com/office/powerpoint/2010/main" val="6450372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Distribution</a:t>
            </a:r>
            <a:endParaRPr lang="en-US" dirty="0"/>
          </a:p>
        </p:txBody>
      </p:sp>
      <p:sp>
        <p:nvSpPr>
          <p:cNvPr id="15" name="Text Placeholder 14"/>
          <p:cNvSpPr>
            <a:spLocks noGrp="1"/>
          </p:cNvSpPr>
          <p:nvPr>
            <p:ph type="body" idx="1"/>
          </p:nvPr>
        </p:nvSpPr>
        <p:spPr>
          <a:xfrm>
            <a:off x="239149" y="1674813"/>
            <a:ext cx="2151380" cy="639762"/>
          </a:xfrm>
        </p:spPr>
        <p:txBody>
          <a:bodyPr anchor="ctr">
            <a:normAutofit lnSpcReduction="10000"/>
          </a:bodyPr>
          <a:lstStyle/>
          <a:p>
            <a:pPr algn="ctr"/>
            <a:r>
              <a:rPr lang="en-US" sz="3600" u="sng" dirty="0" smtClean="0"/>
              <a:t>Samuel</a:t>
            </a:r>
            <a:endParaRPr lang="en-US" sz="3600" u="sng" dirty="0"/>
          </a:p>
        </p:txBody>
      </p:sp>
      <p:sp>
        <p:nvSpPr>
          <p:cNvPr id="16" name="Content Placeholder 15"/>
          <p:cNvSpPr>
            <a:spLocks noGrp="1"/>
          </p:cNvSpPr>
          <p:nvPr>
            <p:ph sz="half" idx="2"/>
          </p:nvPr>
        </p:nvSpPr>
        <p:spPr>
          <a:xfrm>
            <a:off x="1" y="3006970"/>
            <a:ext cx="2485492" cy="3698629"/>
          </a:xfrm>
        </p:spPr>
        <p:txBody>
          <a:bodyPr>
            <a:normAutofit/>
          </a:bodyPr>
          <a:lstStyle/>
          <a:p>
            <a:pPr marL="0" indent="0" algn="ctr">
              <a:buNone/>
            </a:pPr>
            <a:r>
              <a:rPr lang="en-US" dirty="0" smtClean="0"/>
              <a:t>Game Design</a:t>
            </a:r>
          </a:p>
          <a:p>
            <a:pPr marL="0" indent="0" algn="ctr">
              <a:buNone/>
            </a:pPr>
            <a:r>
              <a:rPr lang="en-US" dirty="0" smtClean="0"/>
              <a:t>Console App</a:t>
            </a:r>
            <a:endParaRPr lang="en-US" dirty="0"/>
          </a:p>
        </p:txBody>
      </p:sp>
      <p:sp>
        <p:nvSpPr>
          <p:cNvPr id="17" name="Text Placeholder 16"/>
          <p:cNvSpPr>
            <a:spLocks noGrp="1"/>
          </p:cNvSpPr>
          <p:nvPr>
            <p:ph type="body" idx="10"/>
          </p:nvPr>
        </p:nvSpPr>
        <p:spPr>
          <a:xfrm>
            <a:off x="2485493" y="1674813"/>
            <a:ext cx="2151380" cy="639762"/>
          </a:xfrm>
        </p:spPr>
        <p:txBody>
          <a:bodyPr anchor="ctr">
            <a:normAutofit lnSpcReduction="10000"/>
          </a:bodyPr>
          <a:lstStyle/>
          <a:p>
            <a:pPr algn="ctr"/>
            <a:r>
              <a:rPr lang="en-US" sz="3600" u="sng" dirty="0" smtClean="0"/>
              <a:t>Walter</a:t>
            </a:r>
            <a:endParaRPr lang="en-US" sz="3600" u="sng" dirty="0"/>
          </a:p>
        </p:txBody>
      </p:sp>
      <p:sp>
        <p:nvSpPr>
          <p:cNvPr id="18" name="Content Placeholder 17"/>
          <p:cNvSpPr>
            <a:spLocks noGrp="1"/>
          </p:cNvSpPr>
          <p:nvPr>
            <p:ph sz="half" idx="11"/>
          </p:nvPr>
        </p:nvSpPr>
        <p:spPr>
          <a:xfrm>
            <a:off x="2409190" y="3006970"/>
            <a:ext cx="2227684" cy="3698629"/>
          </a:xfrm>
        </p:spPr>
        <p:txBody>
          <a:bodyPr>
            <a:normAutofit/>
          </a:bodyPr>
          <a:lstStyle/>
          <a:p>
            <a:pPr marL="0" indent="0" algn="ctr">
              <a:buNone/>
            </a:pPr>
            <a:r>
              <a:rPr lang="en-US" dirty="0" smtClean="0"/>
              <a:t>Website</a:t>
            </a:r>
          </a:p>
          <a:p>
            <a:pPr marL="0" indent="0" algn="ctr">
              <a:buNone/>
            </a:pPr>
            <a:r>
              <a:rPr lang="en-US" dirty="0" smtClean="0"/>
              <a:t>Console App</a:t>
            </a:r>
            <a:endParaRPr lang="en-US" dirty="0"/>
          </a:p>
        </p:txBody>
      </p:sp>
      <p:sp>
        <p:nvSpPr>
          <p:cNvPr id="19" name="Text Placeholder 18"/>
          <p:cNvSpPr>
            <a:spLocks noGrp="1"/>
          </p:cNvSpPr>
          <p:nvPr>
            <p:ph type="body" idx="12"/>
          </p:nvPr>
        </p:nvSpPr>
        <p:spPr>
          <a:xfrm>
            <a:off x="4587629" y="1674813"/>
            <a:ext cx="2151380" cy="639762"/>
          </a:xfrm>
        </p:spPr>
        <p:txBody>
          <a:bodyPr anchor="ctr">
            <a:normAutofit lnSpcReduction="10000"/>
          </a:bodyPr>
          <a:lstStyle/>
          <a:p>
            <a:pPr algn="ctr"/>
            <a:r>
              <a:rPr lang="en-US" sz="3600" u="sng" dirty="0" smtClean="0"/>
              <a:t>Ryan</a:t>
            </a:r>
            <a:endParaRPr lang="en-US" sz="3600" u="sng" dirty="0"/>
          </a:p>
        </p:txBody>
      </p:sp>
      <p:sp>
        <p:nvSpPr>
          <p:cNvPr id="20" name="Content Placeholder 19"/>
          <p:cNvSpPr>
            <a:spLocks noGrp="1"/>
          </p:cNvSpPr>
          <p:nvPr>
            <p:ph sz="half" idx="13"/>
          </p:nvPr>
        </p:nvSpPr>
        <p:spPr/>
        <p:txBody>
          <a:bodyPr/>
          <a:lstStyle/>
          <a:p>
            <a:pPr marL="0" indent="0" algn="ctr">
              <a:buNone/>
            </a:pPr>
            <a:r>
              <a:rPr lang="en-US" sz="3200" dirty="0" smtClean="0">
                <a:latin typeface="Museo 700 Regular"/>
                <a:cs typeface="Museo 700 Regular"/>
              </a:rPr>
              <a:t>Design</a:t>
            </a:r>
            <a:endParaRPr lang="en-US" sz="3600" dirty="0" smtClean="0">
              <a:latin typeface="Museo 700 Regular"/>
              <a:cs typeface="Museo 700 Regular"/>
            </a:endParaRPr>
          </a:p>
          <a:p>
            <a:pPr lvl="1"/>
            <a:r>
              <a:rPr lang="en-US" sz="2400" dirty="0" smtClean="0"/>
              <a:t>Logo</a:t>
            </a:r>
          </a:p>
          <a:p>
            <a:pPr lvl="1"/>
            <a:r>
              <a:rPr lang="en-US" sz="2400" dirty="0" smtClean="0"/>
              <a:t>Website</a:t>
            </a:r>
          </a:p>
          <a:p>
            <a:pPr lvl="1"/>
            <a:r>
              <a:rPr lang="en-US" sz="2400" dirty="0" smtClean="0"/>
              <a:t>Art</a:t>
            </a:r>
          </a:p>
        </p:txBody>
      </p:sp>
      <p:sp>
        <p:nvSpPr>
          <p:cNvPr id="21" name="Text Placeholder 20"/>
          <p:cNvSpPr>
            <a:spLocks noGrp="1"/>
          </p:cNvSpPr>
          <p:nvPr>
            <p:ph type="body" idx="14"/>
          </p:nvPr>
        </p:nvSpPr>
        <p:spPr>
          <a:xfrm>
            <a:off x="6568751" y="1674813"/>
            <a:ext cx="2593910" cy="639762"/>
          </a:xfrm>
        </p:spPr>
        <p:txBody>
          <a:bodyPr anchor="ctr">
            <a:noAutofit/>
          </a:bodyPr>
          <a:lstStyle/>
          <a:p>
            <a:pPr algn="ctr"/>
            <a:r>
              <a:rPr lang="en-US" sz="3600" u="sng" dirty="0" err="1" smtClean="0"/>
              <a:t>Songyuan</a:t>
            </a:r>
            <a:endParaRPr lang="en-US" sz="3600" u="sng" dirty="0"/>
          </a:p>
        </p:txBody>
      </p:sp>
      <p:sp>
        <p:nvSpPr>
          <p:cNvPr id="22" name="Content Placeholder 21"/>
          <p:cNvSpPr>
            <a:spLocks noGrp="1"/>
          </p:cNvSpPr>
          <p:nvPr>
            <p:ph sz="half" idx="15"/>
          </p:nvPr>
        </p:nvSpPr>
        <p:spPr>
          <a:xfrm>
            <a:off x="6777989" y="2314574"/>
            <a:ext cx="2384671" cy="4391025"/>
          </a:xfrm>
        </p:spPr>
        <p:txBody>
          <a:bodyPr>
            <a:normAutofit/>
          </a:bodyPr>
          <a:lstStyle/>
          <a:p>
            <a:pPr marL="0" indent="0" algn="ctr">
              <a:buNone/>
            </a:pPr>
            <a:r>
              <a:rPr lang="en-US" sz="3200" dirty="0">
                <a:latin typeface="Museo 700 Regular"/>
                <a:cs typeface="Museo 700 Regular"/>
              </a:rPr>
              <a:t>Research</a:t>
            </a:r>
            <a:endParaRPr lang="en-US" sz="2800" dirty="0">
              <a:latin typeface="Museo 700 Regular"/>
              <a:cs typeface="Museo 700 Regular"/>
            </a:endParaRPr>
          </a:p>
          <a:p>
            <a:pPr marL="0" indent="0" algn="ctr">
              <a:buNone/>
            </a:pPr>
            <a:r>
              <a:rPr lang="en-US" sz="2800" dirty="0"/>
              <a:t>Publicity</a:t>
            </a:r>
          </a:p>
          <a:p>
            <a:pPr marL="0" indent="0" algn="ctr">
              <a:buNone/>
            </a:pPr>
            <a:endParaRPr lang="en-US" sz="2800" dirty="0"/>
          </a:p>
        </p:txBody>
      </p:sp>
      <p:sp>
        <p:nvSpPr>
          <p:cNvPr id="3" name="TextBox 2"/>
          <p:cNvSpPr txBox="1"/>
          <p:nvPr/>
        </p:nvSpPr>
        <p:spPr>
          <a:xfrm>
            <a:off x="235147" y="2336544"/>
            <a:ext cx="4308421" cy="584776"/>
          </a:xfrm>
          <a:prstGeom prst="rect">
            <a:avLst/>
          </a:prstGeom>
          <a:noFill/>
        </p:spPr>
        <p:txBody>
          <a:bodyPr wrap="square" rtlCol="0">
            <a:spAutoFit/>
          </a:bodyPr>
          <a:lstStyle/>
          <a:p>
            <a:pPr algn="ctr"/>
            <a:r>
              <a:rPr lang="en-US" sz="3200" dirty="0" smtClean="0">
                <a:solidFill>
                  <a:schemeClr val="bg2"/>
                </a:solidFill>
                <a:latin typeface="Museo 700 Regular"/>
                <a:cs typeface="Museo 700 Regular"/>
              </a:rPr>
              <a:t>Programming</a:t>
            </a:r>
            <a:endParaRPr lang="en-US" sz="3600" dirty="0">
              <a:solidFill>
                <a:schemeClr val="bg2"/>
              </a:solidFill>
              <a:latin typeface="Museo 700 Regular"/>
              <a:cs typeface="Museo 700 Regular"/>
            </a:endParaRPr>
          </a:p>
        </p:txBody>
      </p:sp>
    </p:spTree>
    <p:extLst>
      <p:ext uri="{BB962C8B-B14F-4D97-AF65-F5344CB8AC3E}">
        <p14:creationId xmlns:p14="http://schemas.microsoft.com/office/powerpoint/2010/main" val="18618140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pic>
        <p:nvPicPr>
          <p:cNvPr id="5" name="Content Placeholder 4" descr="Screen Shot 2014-03-26 at 8.39.30 PM.png"/>
          <p:cNvPicPr>
            <a:picLocks noGrp="1" noChangeAspect="1"/>
          </p:cNvPicPr>
          <p:nvPr>
            <p:ph idx="1"/>
          </p:nvPr>
        </p:nvPicPr>
        <p:blipFill>
          <a:blip r:embed="rId3">
            <a:extLst>
              <a:ext uri="{28A0092B-C50C-407E-A947-70E740481C1C}">
                <a14:useLocalDpi xmlns:a14="http://schemas.microsoft.com/office/drawing/2010/main" val="0"/>
              </a:ext>
            </a:extLst>
          </a:blip>
          <a:srcRect l="3612" r="3612"/>
          <a:stretch>
            <a:fillRect/>
          </a:stretch>
        </p:blipFill>
        <p:spPr/>
      </p:pic>
      <p:sp>
        <p:nvSpPr>
          <p:cNvPr id="6" name="TextBox 5"/>
          <p:cNvSpPr txBox="1"/>
          <p:nvPr/>
        </p:nvSpPr>
        <p:spPr>
          <a:xfrm>
            <a:off x="1910462" y="4532689"/>
            <a:ext cx="3005951" cy="584776"/>
          </a:xfrm>
          <a:prstGeom prst="rect">
            <a:avLst/>
          </a:prstGeom>
          <a:noFill/>
        </p:spPr>
        <p:txBody>
          <a:bodyPr wrap="none" rtlCol="0">
            <a:spAutoFit/>
          </a:bodyPr>
          <a:lstStyle/>
          <a:p>
            <a:r>
              <a:rPr lang="en-US" sz="3200" dirty="0" smtClean="0">
                <a:latin typeface="Museo 500 Regular"/>
                <a:cs typeface="Museo 500 Regular"/>
              </a:rPr>
              <a:t>20 March 2014</a:t>
            </a:r>
            <a:endParaRPr lang="en-US" sz="3200" dirty="0">
              <a:latin typeface="Museo 500 Regular"/>
              <a:cs typeface="Museo 500 Regular"/>
            </a:endParaRPr>
          </a:p>
        </p:txBody>
      </p:sp>
    </p:spTree>
    <p:extLst>
      <p:ext uri="{BB962C8B-B14F-4D97-AF65-F5344CB8AC3E}">
        <p14:creationId xmlns:p14="http://schemas.microsoft.com/office/powerpoint/2010/main" val="7379440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sp>
        <p:nvSpPr>
          <p:cNvPr id="2" name="Content Placeholder 1"/>
          <p:cNvSpPr>
            <a:spLocks noGrp="1"/>
          </p:cNvSpPr>
          <p:nvPr>
            <p:ph idx="1"/>
          </p:nvPr>
        </p:nvSpPr>
        <p:spPr/>
        <p:txBody>
          <a:bodyPr>
            <a:normAutofit/>
          </a:bodyPr>
          <a:lstStyle/>
          <a:p>
            <a:r>
              <a:rPr lang="en-US" dirty="0" smtClean="0"/>
              <a:t>It </a:t>
            </a:r>
            <a:r>
              <a:rPr lang="en-US" dirty="0"/>
              <a:t>only took a</a:t>
            </a:r>
            <a:r>
              <a:rPr lang="en-US" b="1" dirty="0"/>
              <a:t> </a:t>
            </a:r>
            <a:r>
              <a:rPr lang="en-US" dirty="0">
                <a:solidFill>
                  <a:schemeClr val="accent6"/>
                </a:solidFill>
              </a:rPr>
              <a:t>few seconds to get used </a:t>
            </a:r>
            <a:r>
              <a:rPr lang="en-US" dirty="0"/>
              <a:t>to, and using the analog stick to </a:t>
            </a:r>
            <a:r>
              <a:rPr lang="en-US" b="1" dirty="0">
                <a:solidFill>
                  <a:srgbClr val="F79646"/>
                </a:solidFill>
              </a:rPr>
              <a:t>compliment</a:t>
            </a:r>
            <a:r>
              <a:rPr lang="en-US" dirty="0">
                <a:solidFill>
                  <a:srgbClr val="F79646"/>
                </a:solidFill>
              </a:rPr>
              <a:t> </a:t>
            </a:r>
            <a:r>
              <a:rPr lang="en-US" dirty="0"/>
              <a:t>eye camera control became </a:t>
            </a:r>
            <a:r>
              <a:rPr lang="en-US" b="1" dirty="0">
                <a:solidFill>
                  <a:srgbClr val="F79646"/>
                </a:solidFill>
              </a:rPr>
              <a:t>natural</a:t>
            </a:r>
            <a:r>
              <a:rPr lang="en-US" dirty="0">
                <a:solidFill>
                  <a:srgbClr val="F79646"/>
                </a:solidFill>
              </a:rPr>
              <a:t> </a:t>
            </a:r>
            <a:r>
              <a:rPr lang="en-US" dirty="0"/>
              <a:t>quickly</a:t>
            </a:r>
            <a:r>
              <a:rPr lang="en-US" dirty="0" smtClean="0"/>
              <a:t>.</a:t>
            </a:r>
          </a:p>
          <a:p>
            <a:r>
              <a:rPr lang="en-US" dirty="0"/>
              <a:t>I imagined that aiming and controlling the camera with my eyes would be tiring, but it felt </a:t>
            </a:r>
            <a:r>
              <a:rPr lang="en-US" b="1" dirty="0">
                <a:solidFill>
                  <a:srgbClr val="F79646"/>
                </a:solidFill>
              </a:rPr>
              <a:t>completely natural</a:t>
            </a:r>
            <a:r>
              <a:rPr lang="en-US" dirty="0"/>
              <a:t>. Just </a:t>
            </a:r>
            <a:r>
              <a:rPr lang="en-US" b="1" dirty="0">
                <a:solidFill>
                  <a:srgbClr val="F79646"/>
                </a:solidFill>
              </a:rPr>
              <a:t>look and </a:t>
            </a:r>
            <a:r>
              <a:rPr lang="en-US" b="1" dirty="0" smtClean="0">
                <a:solidFill>
                  <a:srgbClr val="F79646"/>
                </a:solidFill>
              </a:rPr>
              <a:t>shoot.</a:t>
            </a:r>
          </a:p>
        </p:txBody>
      </p:sp>
      <p:sp>
        <p:nvSpPr>
          <p:cNvPr id="6" name="Rectangle 5"/>
          <p:cNvSpPr/>
          <p:nvPr/>
        </p:nvSpPr>
        <p:spPr>
          <a:xfrm>
            <a:off x="92364" y="6046915"/>
            <a:ext cx="8959273" cy="646331"/>
          </a:xfrm>
          <a:prstGeom prst="rect">
            <a:avLst/>
          </a:prstGeom>
          <a:solidFill>
            <a:schemeClr val="tx1">
              <a:lumMod val="75000"/>
              <a:lumOff val="25000"/>
              <a:alpha val="49000"/>
            </a:schemeClr>
          </a:solidFill>
        </p:spPr>
        <p:txBody>
          <a:bodyPr wrap="square">
            <a:spAutoFit/>
          </a:bodyPr>
          <a:lstStyle/>
          <a:p>
            <a:pPr algn="ctr"/>
            <a:r>
              <a:rPr lang="en-US" b="1" dirty="0">
                <a:solidFill>
                  <a:schemeClr val="bg2"/>
                </a:solidFill>
                <a:latin typeface="Museo 300 Regular"/>
                <a:cs typeface="Museo 300 Regular"/>
              </a:rPr>
              <a:t>http://</a:t>
            </a:r>
            <a:r>
              <a:rPr lang="en-US" b="1" dirty="0" err="1">
                <a:solidFill>
                  <a:schemeClr val="bg2"/>
                </a:solidFill>
                <a:latin typeface="Museo 300 Regular"/>
                <a:cs typeface="Museo 300 Regular"/>
              </a:rPr>
              <a:t>www.destructoid.com</a:t>
            </a:r>
            <a:r>
              <a:rPr lang="en-US" b="1" dirty="0">
                <a:solidFill>
                  <a:schemeClr val="bg2"/>
                </a:solidFill>
                <a:latin typeface="Museo 300 Regular"/>
                <a:cs typeface="Museo 300 Regular"/>
              </a:rPr>
              <a:t>/sony-s-eye-tracking-technology-will-be-a-game-changer-272225.phtml</a:t>
            </a:r>
          </a:p>
        </p:txBody>
      </p:sp>
    </p:spTree>
    <p:extLst>
      <p:ext uri="{BB962C8B-B14F-4D97-AF65-F5344CB8AC3E}">
        <p14:creationId xmlns:p14="http://schemas.microsoft.com/office/powerpoint/2010/main" val="28642210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p:txBody>
          <a:bodyPr/>
          <a:lstStyle/>
          <a:p>
            <a:r>
              <a:rPr lang="en-US" b="1" dirty="0">
                <a:solidFill>
                  <a:schemeClr val="bg2"/>
                </a:solidFill>
              </a:rPr>
              <a:t>http://www.destructoid.com/sony-s-eye-tracking-technology-will-be-a-game-changer-272225.</a:t>
            </a:r>
            <a:r>
              <a:rPr lang="en-US" b="1" dirty="0" smtClean="0">
                <a:solidFill>
                  <a:schemeClr val="bg2"/>
                </a:solidFill>
              </a:rPr>
              <a:t>phtml</a:t>
            </a:r>
          </a:p>
          <a:p>
            <a:endParaRPr lang="en-US" b="1" dirty="0" smtClean="0">
              <a:solidFill>
                <a:schemeClr val="bg2"/>
              </a:solidFill>
            </a:endParaRPr>
          </a:p>
          <a:p>
            <a:endParaRPr lang="en-US" dirty="0"/>
          </a:p>
        </p:txBody>
      </p:sp>
    </p:spTree>
    <p:extLst>
      <p:ext uri="{BB962C8B-B14F-4D97-AF65-F5344CB8AC3E}">
        <p14:creationId xmlns:p14="http://schemas.microsoft.com/office/powerpoint/2010/main" val="32930864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365" y="1594140"/>
            <a:ext cx="8498089" cy="4577637"/>
          </a:xfrm>
          <a:prstGeom prst="rect">
            <a:avLst/>
          </a:prstGeom>
          <a:ln>
            <a:noFill/>
          </a:ln>
          <a:effectLst>
            <a:softEdge rad="647700"/>
          </a:effectLst>
        </p:spPr>
      </p:pic>
      <p:sp>
        <p:nvSpPr>
          <p:cNvPr id="5"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Effective.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97095"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
        <p:nvSpPr>
          <p:cNvPr id="4" name="TextBox 3"/>
          <p:cNvSpPr txBox="1"/>
          <p:nvPr/>
        </p:nvSpPr>
        <p:spPr>
          <a:xfrm>
            <a:off x="-437788" y="5756278"/>
            <a:ext cx="9073787" cy="830997"/>
          </a:xfrm>
          <a:prstGeom prst="rect">
            <a:avLst/>
          </a:prstGeom>
          <a:noFill/>
        </p:spPr>
        <p:txBody>
          <a:bodyPr wrap="square" rtlCol="0">
            <a:spAutoFit/>
          </a:bodyPr>
          <a:lstStyle/>
          <a:p>
            <a:pPr algn="ctr"/>
            <a:r>
              <a:rPr lang="en-US" sz="2400" dirty="0" smtClean="0">
                <a:solidFill>
                  <a:schemeClr val="bg2"/>
                </a:solidFill>
                <a:latin typeface="Museo 300 Regular"/>
                <a:cs typeface="Museo 300 Regular"/>
              </a:rPr>
              <a:t>Eye-tracking: Look at where you want the cursor to move.</a:t>
            </a:r>
          </a:p>
          <a:p>
            <a:pPr algn="ctr"/>
            <a:r>
              <a:rPr lang="en-US" sz="2400" dirty="0" smtClean="0">
                <a:solidFill>
                  <a:schemeClr val="bg2"/>
                </a:solidFill>
                <a:latin typeface="Museo 300 Regular"/>
                <a:cs typeface="Museo 300 Regular"/>
              </a:rPr>
              <a:t>Multi-modal Input:  Eye-tracking + Clicks + Head gestures</a:t>
            </a:r>
            <a:endParaRPr lang="en-US" sz="2400" dirty="0">
              <a:solidFill>
                <a:schemeClr val="bg2"/>
              </a:solidFill>
              <a:latin typeface="Museo 300 Regular"/>
              <a:cs typeface="Museo 300 Regular"/>
            </a:endParaRPr>
          </a:p>
        </p:txBody>
      </p:sp>
    </p:spTree>
    <p:extLst>
      <p:ext uri="{BB962C8B-B14F-4D97-AF65-F5344CB8AC3E}">
        <p14:creationId xmlns:p14="http://schemas.microsoft.com/office/powerpoint/2010/main" val="2922363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200"/>
                            </p:stCondLst>
                            <p:childTnLst>
                              <p:par>
                                <p:cTn id="18" presetID="10" presetClass="entr" presetSubtype="0" fill="hold" grpId="0" nodeType="afterEffect">
                                  <p:stCondLst>
                                    <p:cond delay="2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6943" y="345832"/>
            <a:ext cx="9309099" cy="6434016"/>
            <a:chOff x="49824" y="423984"/>
            <a:chExt cx="9055100" cy="6121400"/>
          </a:xfrm>
        </p:grpSpPr>
        <p:pic>
          <p:nvPicPr>
            <p:cNvPr id="7" name="Picture 6"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8" name="Rectangle 7"/>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981686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Objectives</a:t>
            </a:r>
            <a:endParaRPr lang="en-US" sz="6000" b="1" dirty="0"/>
          </a:p>
        </p:txBody>
      </p:sp>
      <p:pic>
        <p:nvPicPr>
          <p:cNvPr id="4" name="Picture 3" descr="applications_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3" name="TextBox 2"/>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3895594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983"/>
            <a:ext cx="8229600" cy="1143000"/>
          </a:xfrm>
          <a:solidFill>
            <a:schemeClr val="tx2">
              <a:alpha val="3000"/>
            </a:schemeClr>
          </a:solidFill>
        </p:spPr>
        <p:txBody>
          <a:bodyPr>
            <a:normAutofit/>
          </a:bodyPr>
          <a:lstStyle/>
          <a:p>
            <a:r>
              <a:rPr lang="en-US" sz="6000" dirty="0" smtClean="0"/>
              <a:t>Target Audience</a:t>
            </a:r>
            <a:endParaRPr lang="en-US" sz="6000" b="1" dirty="0"/>
          </a:p>
        </p:txBody>
      </p:sp>
      <p:sp>
        <p:nvSpPr>
          <p:cNvPr id="3" name="Content Placeholder 2"/>
          <p:cNvSpPr>
            <a:spLocks noGrp="1"/>
          </p:cNvSpPr>
          <p:nvPr>
            <p:ph idx="1"/>
          </p:nvPr>
        </p:nvSpPr>
        <p:spPr>
          <a:xfrm>
            <a:off x="476738" y="1602154"/>
            <a:ext cx="8229600" cy="4943231"/>
          </a:xfrm>
        </p:spPr>
        <p:txBody>
          <a:bodyPr>
            <a:normAutofit/>
          </a:bodyPr>
          <a:lstStyle/>
          <a:p>
            <a:pPr marL="0" indent="0">
              <a:buNone/>
            </a:pPr>
            <a:endParaRPr lang="en-US" sz="1000" dirty="0" smtClean="0"/>
          </a:p>
          <a:p>
            <a:r>
              <a:rPr lang="en-US" sz="4400" dirty="0" smtClean="0"/>
              <a:t>Physically Disabled</a:t>
            </a:r>
          </a:p>
          <a:p>
            <a:r>
              <a:rPr lang="en-US" sz="4400" dirty="0" smtClean="0"/>
              <a:t>General Public</a:t>
            </a:r>
            <a:endParaRPr lang="en-US" sz="4400" dirty="0"/>
          </a:p>
        </p:txBody>
      </p:sp>
      <p:pic>
        <p:nvPicPr>
          <p:cNvPr id="5" name="Picture 4"/>
          <p:cNvPicPr>
            <a:picLocks noChangeAspect="1"/>
          </p:cNvPicPr>
          <p:nvPr/>
        </p:nvPicPr>
        <p:blipFill>
          <a:blip r:embed="rId3">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8454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spTree>
    <p:extLst>
      <p:ext uri="{BB962C8B-B14F-4D97-AF65-F5344CB8AC3E}">
        <p14:creationId xmlns:p14="http://schemas.microsoft.com/office/powerpoint/2010/main" val="1044495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Final Products</a:t>
            </a:r>
            <a:endParaRPr lang="en-US" sz="4800" dirty="0"/>
          </a:p>
        </p:txBody>
      </p:sp>
    </p:spTree>
    <p:extLst>
      <p:ext uri="{BB962C8B-B14F-4D97-AF65-F5344CB8AC3E}">
        <p14:creationId xmlns:p14="http://schemas.microsoft.com/office/powerpoint/2010/main" val="1287693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Device</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Eye-tracker</a:t>
            </a:r>
          </a:p>
          <a:p>
            <a:pPr lvl="1"/>
            <a:r>
              <a:rPr lang="en-US" sz="4000" dirty="0" smtClean="0"/>
              <a:t> Affordable</a:t>
            </a:r>
          </a:p>
          <a:p>
            <a:pPr lvl="1"/>
            <a:r>
              <a:rPr lang="en-US" sz="4400" dirty="0" smtClean="0"/>
              <a:t> Accurate</a:t>
            </a:r>
            <a:endParaRPr lang="en-US" sz="4400" dirty="0"/>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spTree>
    <p:extLst>
      <p:ext uri="{BB962C8B-B14F-4D97-AF65-F5344CB8AC3E}">
        <p14:creationId xmlns:p14="http://schemas.microsoft.com/office/powerpoint/2010/main" val="1096175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Control</a:t>
            </a:r>
            <a:endParaRPr lang="en-US" dirty="0"/>
          </a:p>
        </p:txBody>
      </p:sp>
      <p:sp>
        <p:nvSpPr>
          <p:cNvPr id="3" name="Content Placeholder 2"/>
          <p:cNvSpPr>
            <a:spLocks noGrp="1"/>
          </p:cNvSpPr>
          <p:nvPr>
            <p:ph idx="1"/>
          </p:nvPr>
        </p:nvSpPr>
        <p:spPr>
          <a:xfrm>
            <a:off x="457200" y="1973382"/>
            <a:ext cx="8229600" cy="3888154"/>
          </a:xfrm>
        </p:spPr>
        <p:txBody>
          <a:bodyPr>
            <a:normAutofit/>
          </a:bodyPr>
          <a:lstStyle/>
          <a:p>
            <a:r>
              <a:rPr lang="en-US" sz="3600" dirty="0" smtClean="0"/>
              <a:t>Eye-tracking technologies</a:t>
            </a:r>
          </a:p>
          <a:p>
            <a:r>
              <a:rPr lang="en-US" sz="3600" dirty="0" smtClean="0"/>
              <a:t>Multi-modal Input</a:t>
            </a:r>
          </a:p>
          <a:p>
            <a:endParaRPr lang="en-US" sz="3600" dirty="0"/>
          </a:p>
        </p:txBody>
      </p:sp>
      <p:sp>
        <p:nvSpPr>
          <p:cNvPr id="4" name="Title 3"/>
          <p:cNvSpPr txBox="1">
            <a:spLocks/>
          </p:cNvSpPr>
          <p:nvPr/>
        </p:nvSpPr>
        <p:spPr>
          <a:xfrm>
            <a:off x="2798523" y="3654935"/>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99CCFF"/>
                </a:solidFill>
                <a:latin typeface="Museo 500" pitchFamily="50" charset="0"/>
                <a:cs typeface="Museo 300 Regular"/>
              </a:rPr>
              <a:t>Effective.</a:t>
            </a:r>
            <a:endParaRPr lang="en-US" sz="4400" b="0" cap="none" dirty="0">
              <a:solidFill>
                <a:srgbClr val="99CCFF"/>
              </a:solidFill>
              <a:latin typeface="Museo 500" pitchFamily="50" charset="0"/>
              <a:cs typeface="Museo 300 Regular"/>
            </a:endParaRPr>
          </a:p>
        </p:txBody>
      </p:sp>
      <p:sp>
        <p:nvSpPr>
          <p:cNvPr id="5" name="Title 3"/>
          <p:cNvSpPr txBox="1">
            <a:spLocks/>
          </p:cNvSpPr>
          <p:nvPr/>
        </p:nvSpPr>
        <p:spPr>
          <a:xfrm>
            <a:off x="5454960" y="3643792"/>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FFCC00"/>
                </a:solidFill>
                <a:latin typeface="Museo 500" pitchFamily="50" charset="0"/>
                <a:cs typeface="Museo 300 Regular"/>
              </a:rPr>
              <a:t>Intuitive.</a:t>
            </a:r>
            <a:endParaRPr lang="en-US" sz="4400" b="0" cap="none" dirty="0">
              <a:solidFill>
                <a:srgbClr val="FFCC00"/>
              </a:solidFill>
              <a:latin typeface="Museo 500" pitchFamily="50" charset="0"/>
              <a:cs typeface="Museo 300 Regular"/>
            </a:endParaRPr>
          </a:p>
        </p:txBody>
      </p:sp>
      <p:sp>
        <p:nvSpPr>
          <p:cNvPr id="6" name="Title 3"/>
          <p:cNvSpPr txBox="1">
            <a:spLocks/>
          </p:cNvSpPr>
          <p:nvPr/>
        </p:nvSpPr>
        <p:spPr>
          <a:xfrm>
            <a:off x="515803" y="3657351"/>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80FF00"/>
                </a:solidFill>
                <a:latin typeface="Museo 500" pitchFamily="50" charset="0"/>
                <a:cs typeface="Museo 300 Regular"/>
              </a:rPr>
              <a:t>Efficient.</a:t>
            </a:r>
            <a:endParaRPr lang="en-US" sz="4400" b="0" cap="none" dirty="0">
              <a:solidFill>
                <a:srgbClr val="80FF00"/>
              </a:solidFill>
              <a:latin typeface="Museo 500" pitchFamily="50" charset="0"/>
              <a:cs typeface="Museo 300 Regular"/>
            </a:endParaRPr>
          </a:p>
        </p:txBody>
      </p:sp>
    </p:spTree>
    <p:extLst>
      <p:ext uri="{BB962C8B-B14F-4D97-AF65-F5344CB8AC3E}">
        <p14:creationId xmlns:p14="http://schemas.microsoft.com/office/powerpoint/2010/main" val="3429085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Coloured Wav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Coloured Waves.thmx</Template>
  <TotalTime>4204</TotalTime>
  <Words>1272</Words>
  <Application>Microsoft Macintosh PowerPoint</Application>
  <PresentationFormat>On-screen Show (4:3)</PresentationFormat>
  <Paragraphs>170</Paragraphs>
  <Slides>30</Slides>
  <Notes>23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Coloured Waves</vt:lpstr>
      <vt:lpstr>I-Focus</vt:lpstr>
      <vt:lpstr>Introduction</vt:lpstr>
      <vt:lpstr>PowerPoint Presentation</vt:lpstr>
      <vt:lpstr>Objectives</vt:lpstr>
      <vt:lpstr>Target Audience</vt:lpstr>
      <vt:lpstr>Why I-Focus?</vt:lpstr>
      <vt:lpstr>Final Products</vt:lpstr>
      <vt:lpstr>The Device</vt:lpstr>
      <vt:lpstr>Interface Control</vt:lpstr>
      <vt:lpstr>Programming Languages</vt:lpstr>
      <vt:lpstr>PowerPoint Presentation</vt:lpstr>
      <vt:lpstr>PowerPoint Presentation</vt:lpstr>
      <vt:lpstr>PowerPoint Presentation</vt:lpstr>
      <vt:lpstr>PowerPoint Presentation</vt:lpstr>
      <vt:lpstr>Sneek Peek</vt:lpstr>
      <vt:lpstr>Sneek Peek</vt:lpstr>
      <vt:lpstr>Sneek Peek</vt:lpstr>
      <vt:lpstr>Sneek Peek</vt:lpstr>
      <vt:lpstr>Sneek Peek</vt:lpstr>
      <vt:lpstr>Originality</vt:lpstr>
      <vt:lpstr>Originality</vt:lpstr>
      <vt:lpstr>Methodology</vt:lpstr>
      <vt:lpstr>Methodology</vt:lpstr>
      <vt:lpstr>Partners</vt:lpstr>
      <vt:lpstr>Timeline</vt:lpstr>
      <vt:lpstr>Job Distribution</vt:lpstr>
      <vt:lpstr>Sony Eye-tracking (Games)</vt:lpstr>
      <vt:lpstr>Sony Eye-tracking (Games)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782</cp:revision>
  <dcterms:created xsi:type="dcterms:W3CDTF">2014-03-12T07:35:44Z</dcterms:created>
  <dcterms:modified xsi:type="dcterms:W3CDTF">2014-04-04T04:14:51Z</dcterms:modified>
</cp:coreProperties>
</file>